
<file path=[Content_Types].xml><?xml version="1.0" encoding="utf-8"?>
<Types xmlns="http://schemas.openxmlformats.org/package/2006/content-types">
  <Default Extension="vml" ContentType="application/vnd.openxmlformats-officedocument.vmlDrawing"/>
  <Default Extension="xls" ContentType="application/vnd.ms-excel"/>
  <Default Extension="bin" ContentType="application/vnd.openxmlformats-officedocument.oleObject"/>
  <Default Extension="jpeg" ContentType="image/jpeg"/>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91" r:id="rId3"/>
    <p:sldId id="1931" r:id="rId4"/>
    <p:sldId id="1864" r:id="rId5"/>
    <p:sldId id="1561" r:id="rId6"/>
    <p:sldId id="715" r:id="rId7"/>
    <p:sldId id="716" r:id="rId8"/>
    <p:sldId id="717" r:id="rId9"/>
    <p:sldId id="1052" r:id="rId10"/>
    <p:sldId id="392" r:id="rId11"/>
    <p:sldId id="393" r:id="rId12"/>
    <p:sldId id="559" r:id="rId13"/>
    <p:sldId id="1310" r:id="rId14"/>
    <p:sldId id="1862" r:id="rId15"/>
    <p:sldId id="1311" r:id="rId16"/>
    <p:sldId id="395" r:id="rId17"/>
    <p:sldId id="274" r:id="rId18"/>
    <p:sldId id="296" r:id="rId19"/>
    <p:sldId id="1675" r:id="rId20"/>
    <p:sldId id="324" r:id="rId21"/>
    <p:sldId id="939" r:id="rId22"/>
    <p:sldId id="325" r:id="rId24"/>
    <p:sldId id="396" r:id="rId25"/>
    <p:sldId id="397" r:id="rId26"/>
    <p:sldId id="434" r:id="rId27"/>
    <p:sldId id="399" r:id="rId28"/>
    <p:sldId id="400" r:id="rId29"/>
    <p:sldId id="401" r:id="rId30"/>
    <p:sldId id="474" r:id="rId31"/>
    <p:sldId id="403" r:id="rId32"/>
    <p:sldId id="404" r:id="rId33"/>
    <p:sldId id="405" r:id="rId34"/>
    <p:sldId id="412" r:id="rId35"/>
    <p:sldId id="413" r:id="rId36"/>
    <p:sldId id="406" r:id="rId37"/>
    <p:sldId id="435" r:id="rId38"/>
    <p:sldId id="436" r:id="rId39"/>
    <p:sldId id="437" r:id="rId40"/>
    <p:sldId id="439" r:id="rId41"/>
    <p:sldId id="878" r:id="rId42"/>
    <p:sldId id="1235" r:id="rId43"/>
    <p:sldId id="879" r:id="rId44"/>
    <p:sldId id="440" r:id="rId45"/>
    <p:sldId id="662" r:id="rId46"/>
    <p:sldId id="881" r:id="rId47"/>
    <p:sldId id="882" r:id="rId48"/>
    <p:sldId id="432" r:id="rId49"/>
    <p:sldId id="481" r:id="rId50"/>
    <p:sldId id="482" r:id="rId51"/>
    <p:sldId id="479" r:id="rId52"/>
    <p:sldId id="416" r:id="rId53"/>
    <p:sldId id="880" r:id="rId54"/>
    <p:sldId id="417" r:id="rId55"/>
    <p:sldId id="441" r:id="rId56"/>
    <p:sldId id="442" r:id="rId57"/>
    <p:sldId id="443" r:id="rId58"/>
    <p:sldId id="883" r:id="rId59"/>
    <p:sldId id="444" r:id="rId60"/>
    <p:sldId id="445" r:id="rId61"/>
    <p:sldId id="468" r:id="rId62"/>
    <p:sldId id="469" r:id="rId63"/>
    <p:sldId id="473" r:id="rId64"/>
    <p:sldId id="475" r:id="rId65"/>
    <p:sldId id="476" r:id="rId66"/>
    <p:sldId id="477" r:id="rId67"/>
    <p:sldId id="1518" r:id="rId68"/>
    <p:sldId id="1816" r:id="rId69"/>
    <p:sldId id="478" r:id="rId70"/>
    <p:sldId id="1774" r:id="rId71"/>
    <p:sldId id="1861" r:id="rId7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9E13"/>
    <a:srgbClr val="FFCCFF"/>
    <a:srgbClr val="C09D29"/>
    <a:srgbClr val="F1AF4F"/>
    <a:srgbClr val="DFE0E5"/>
    <a:srgbClr val="B9B7C4"/>
    <a:srgbClr val="EBEEBF"/>
    <a:srgbClr val="D8E3A9"/>
    <a:srgbClr val="D6E69B"/>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204"/>
        <p:guide pos="287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3073"/>
          <p:cNvSpPr>
            <a:spLocks noGrp="1"/>
          </p:cNvSpPr>
          <p:nvPr>
            <p:ph type="hdr" sz="quarter"/>
          </p:nvPr>
        </p:nvSpPr>
        <p:spPr>
          <a:xfrm>
            <a:off x="0" y="0"/>
            <a:ext cx="2970213" cy="457200"/>
          </a:xfrm>
          <a:prstGeom prst="rect">
            <a:avLst/>
          </a:prstGeom>
          <a:noFill/>
          <a:ln w="9525">
            <a:noFill/>
            <a:miter/>
          </a:ln>
        </p:spPr>
        <p:txBody>
          <a:bodyPr/>
          <a:p>
            <a:pPr lvl="0" fontAlgn="base"/>
            <a:endParaRPr lang="zh-CN" sz="1200" strike="noStrike" noProof="1"/>
          </a:p>
        </p:txBody>
      </p:sp>
      <p:sp>
        <p:nvSpPr>
          <p:cNvPr id="3075" name="日期占位符 3074"/>
          <p:cNvSpPr>
            <a:spLocks noGrp="1"/>
          </p:cNvSpPr>
          <p:nvPr>
            <p:ph type="dt" idx="1"/>
          </p:nvPr>
        </p:nvSpPr>
        <p:spPr>
          <a:xfrm>
            <a:off x="3883025" y="0"/>
            <a:ext cx="2973388" cy="457200"/>
          </a:xfrm>
          <a:prstGeom prst="rect">
            <a:avLst/>
          </a:prstGeom>
          <a:noFill/>
          <a:ln w="9525">
            <a:noFill/>
            <a:miter/>
          </a:ln>
        </p:spPr>
        <p:txBody>
          <a:bodyPr/>
          <a:p>
            <a:pPr lvl="0" algn="r" fontAlgn="base"/>
            <a:endParaRPr lang="zh-CN" altLang="en-US" sz="1200" strike="noStrike" noProof="1"/>
          </a:p>
        </p:txBody>
      </p:sp>
      <p:sp>
        <p:nvSpPr>
          <p:cNvPr id="4100" name="幻灯片图像占位符 3075"/>
          <p:cNvSpPr>
            <a:spLocks noGrp="1" noRot="1"/>
          </p:cNvSpPr>
          <p:nvPr>
            <p:ph type="sldImg"/>
          </p:nvPr>
        </p:nvSpPr>
        <p:spPr>
          <a:xfrm>
            <a:off x="1143000" y="685800"/>
            <a:ext cx="4572000" cy="3429000"/>
          </a:xfrm>
          <a:prstGeom prst="rect">
            <a:avLst/>
          </a:prstGeom>
          <a:noFill/>
          <a:ln w="9525">
            <a:noFill/>
          </a:ln>
        </p:spPr>
      </p:sp>
      <p:sp>
        <p:nvSpPr>
          <p:cNvPr id="4101" name="文本占位符 3076"/>
          <p:cNvSpPr>
            <a:spLocks noGrp="1" noRot="1"/>
          </p:cNvSpPr>
          <p:nvPr>
            <p:ph type="body" sz="quarter"/>
          </p:nvPr>
        </p:nvSpPr>
        <p:spPr>
          <a:xfrm>
            <a:off x="685800" y="4343400"/>
            <a:ext cx="5486400" cy="4114800"/>
          </a:xfrm>
          <a:prstGeom prst="rect">
            <a:avLst/>
          </a:prstGeom>
          <a:noFill/>
          <a:ln w="9525">
            <a:noFill/>
          </a:ln>
        </p:spPr>
        <p:txBody>
          <a:bodyPr anchor="ctr"/>
          <a:p>
            <a:pPr lvl="0" indent="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3078" name="页脚占位符 3077"/>
          <p:cNvSpPr>
            <a:spLocks noGrp="1"/>
          </p:cNvSpPr>
          <p:nvPr>
            <p:ph type="ftr" sz="quarter" idx="4"/>
          </p:nvPr>
        </p:nvSpPr>
        <p:spPr>
          <a:xfrm>
            <a:off x="0" y="8685213"/>
            <a:ext cx="2970213" cy="457200"/>
          </a:xfrm>
          <a:prstGeom prst="rect">
            <a:avLst/>
          </a:prstGeom>
          <a:noFill/>
          <a:ln w="9525">
            <a:noFill/>
            <a:miter/>
          </a:ln>
        </p:spPr>
        <p:txBody>
          <a:bodyPr anchor="b"/>
          <a:p>
            <a:pPr lvl="0" fontAlgn="base"/>
            <a:endParaRPr lang="zh-CN" sz="1200" strike="noStrike" noProof="1"/>
          </a:p>
        </p:txBody>
      </p:sp>
      <p:sp>
        <p:nvSpPr>
          <p:cNvPr id="3079" name="灯片编号占位符 3078"/>
          <p:cNvSpPr>
            <a:spLocks noGrp="1"/>
          </p:cNvSpPr>
          <p:nvPr>
            <p:ph type="sldNum" sz="quarter" idx="5"/>
          </p:nvPr>
        </p:nvSpPr>
        <p:spPr>
          <a:xfrm>
            <a:off x="3883025" y="8685213"/>
            <a:ext cx="2973388" cy="457200"/>
          </a:xfrm>
          <a:prstGeom prst="rect">
            <a:avLst/>
          </a:prstGeom>
          <a:noFill/>
          <a:ln w="9525">
            <a:noFill/>
            <a:miter/>
          </a:ln>
        </p:spPr>
        <p:txBody>
          <a:bodyPr anchor="b"/>
          <a:p>
            <a:pPr lvl="0" algn="r" fontAlgn="base"/>
            <a:fld id="{9A0DB2DC-4C9A-4742-B13C-FB6460FD3503}" type="slidenum">
              <a:rPr lang="zh-CN" sz="1200" strike="noStrike" noProof="1">
                <a:latin typeface="Arial" panose="020B0604020202020204" pitchFamily="34" charset="0"/>
                <a:ea typeface="宋体" panose="02010600030101010101" pitchFamily="2" charset="-122"/>
                <a:cs typeface="+mn-ea"/>
              </a:rPr>
            </a:fld>
            <a:endParaRPr lang="zh-CN"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1pPr>
    <a:lvl2pPr marL="457200" lvl="1"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2pPr>
    <a:lvl3pPr marL="914400" lvl="2"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3pPr>
    <a:lvl4pPr marL="1371600" lvl="3"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4pPr>
    <a:lvl5pPr marL="1828800" lvl="4"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5pPr>
    <a:lvl6pPr marL="2286000" lvl="5"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dou.com/programs/view/w5wbj213164/" TargetMode="External"/><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hinadaily.com.cn/micro-reading/tech/2011-08-30/content_3647011.html" TargetMode="External"/><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news.sina.com.cn/w/2011-08-31/015923077696.shtml" TargetMode="External"/><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bowdoin.edu/~disrael/what-the-customer-really-needed/" TargetMode="External"/><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Slide Image Placeholder 1"/>
          <p:cNvSpPr>
            <a:spLocks noGrp="1" noRot="1" noChangeAspect="1" noTextEdit="1"/>
          </p:cNvSpPr>
          <p:nvPr>
            <p:ph type="sldImg"/>
          </p:nvPr>
        </p:nvSpPr>
        <p:spPr/>
      </p:sp>
      <p:sp>
        <p:nvSpPr>
          <p:cNvPr id="20482" name="Notes Placeholder 2"/>
          <p:cNvSpPr>
            <a:spLocks noGrp="1" noRot="1"/>
          </p:cNvSpPr>
          <p:nvPr>
            <p:ph type="body"/>
          </p:nvPr>
        </p:nvSpPr>
        <p:spPr/>
        <p:txBody>
          <a:bodyPr wrap="square" lIns="91440" tIns="45720" rIns="91440" bIns="45720" anchor="ctr"/>
          <a:p>
            <a:pPr lvl="0" indent="0"/>
            <a:r>
              <a:rPr lang="en-US" altLang="en-US" dirty="0"/>
              <a:t>1</a:t>
            </a:r>
            <a:r>
              <a:rPr lang="zh-CN" altLang="en-US" dirty="0"/>
              <a:t>）需求不明确</a:t>
            </a:r>
            <a:endParaRPr lang="en-US" altLang="zh-CN" dirty="0"/>
          </a:p>
          <a:p>
            <a:pPr lvl="0" indent="0"/>
            <a:r>
              <a:rPr lang="en-US" altLang="en-US" dirty="0"/>
              <a:t>2</a:t>
            </a:r>
            <a:r>
              <a:rPr lang="zh-CN" altLang="en-US" dirty="0"/>
              <a:t>）缺乏正确的理论指导</a:t>
            </a:r>
            <a:endParaRPr lang="en-US" altLang="zh-CN" dirty="0"/>
          </a:p>
          <a:p>
            <a:pPr lvl="0" indent="0"/>
            <a:r>
              <a:rPr lang="en-US" altLang="en-US" dirty="0"/>
              <a:t>3</a:t>
            </a:r>
            <a:r>
              <a:rPr lang="zh-CN" altLang="en-US" dirty="0"/>
              <a:t>）软件开发规模越来越大</a:t>
            </a:r>
            <a:endParaRPr lang="en-US" altLang="zh-CN" dirty="0"/>
          </a:p>
          <a:p>
            <a:pPr lvl="0" indent="0"/>
            <a:r>
              <a:rPr lang="en-US" altLang="en-US" dirty="0"/>
              <a:t>4</a:t>
            </a:r>
            <a:r>
              <a:rPr lang="zh-CN" altLang="en-US" dirty="0"/>
              <a:t>）软件开发复杂度越来越高</a:t>
            </a:r>
            <a:endParaRPr lang="en-US" altLang="zh-CN" dirty="0"/>
          </a:p>
          <a:p>
            <a:pPr lvl="0" indent="0"/>
            <a:endParaRPr lang="en-US" altLang="en-US" dirty="0"/>
          </a:p>
          <a:p>
            <a:pPr lvl="0" indent="0"/>
            <a:r>
              <a:rPr lang="en-US" altLang="zh-CN" dirty="0">
                <a:solidFill>
                  <a:srgbClr val="F05332"/>
                </a:solidFill>
                <a:latin typeface="微软雅黑" panose="020B0503020204020204" charset="-122"/>
                <a:ea typeface="微软雅黑" panose="020B0503020204020204" charset="-122"/>
              </a:rPr>
              <a:t>Roger Pressman</a:t>
            </a:r>
            <a:r>
              <a:rPr lang="zh-CN" altLang="en-US" dirty="0">
                <a:solidFill>
                  <a:srgbClr val="F05332"/>
                </a:solidFill>
                <a:latin typeface="微软雅黑" panose="020B0503020204020204" charset="-122"/>
                <a:ea typeface="微软雅黑" panose="020B0503020204020204" charset="-122"/>
              </a:rPr>
              <a:t>（</a:t>
            </a:r>
            <a:r>
              <a:rPr lang="en-US" altLang="zh-CN" dirty="0">
                <a:solidFill>
                  <a:srgbClr val="F05332"/>
                </a:solidFill>
                <a:latin typeface="微软雅黑" panose="020B0503020204020204" charset="-122"/>
                <a:ea typeface="微软雅黑" panose="020B0503020204020204" charset="-122"/>
              </a:rPr>
              <a:t>《</a:t>
            </a:r>
            <a:r>
              <a:rPr lang="zh-CN" altLang="en-US" dirty="0">
                <a:latin typeface="HP Simplified" pitchFamily="34" charset="0"/>
              </a:rPr>
              <a:t>软件工程</a:t>
            </a:r>
            <a:r>
              <a:rPr lang="en-US" altLang="zh-CN" dirty="0">
                <a:latin typeface="HP Simplified" pitchFamily="34" charset="0"/>
              </a:rPr>
              <a:t>--</a:t>
            </a:r>
            <a:r>
              <a:rPr lang="zh-CN" altLang="en-US" dirty="0">
                <a:latin typeface="HP Simplified" pitchFamily="34" charset="0"/>
              </a:rPr>
              <a:t>实践者的研究方法</a:t>
            </a:r>
            <a:r>
              <a:rPr lang="en-US" altLang="zh-CN" dirty="0">
                <a:latin typeface="HP Simplified" pitchFamily="34" charset="0"/>
              </a:rPr>
              <a:t>》</a:t>
            </a:r>
            <a:r>
              <a:rPr lang="zh-CN" altLang="en-US" dirty="0">
                <a:latin typeface="HP Simplified" pitchFamily="34" charset="0"/>
              </a:rPr>
              <a:t> 作者）</a:t>
            </a:r>
            <a:endParaRPr lang="en-US" altLang="en-US" dirty="0"/>
          </a:p>
        </p:txBody>
      </p:sp>
      <p:sp>
        <p:nvSpPr>
          <p:cNvPr id="20483" name="Slide Number Placeholder 3"/>
          <p:cNvSpPr txBox="1">
            <a:spLocks noGrp="1"/>
          </p:cNvSpPr>
          <p:nvPr>
            <p:ph type="sldNum" sz="quarter"/>
          </p:nvPr>
        </p:nvSpPr>
        <p:spPr>
          <a:xfrm>
            <a:off x="3883025" y="8685213"/>
            <a:ext cx="2973388" cy="457200"/>
          </a:xfrm>
          <a:prstGeom prst="rect">
            <a:avLst/>
          </a:prstGeom>
          <a:noFill/>
          <a:ln w="9525">
            <a:noFill/>
          </a:ln>
        </p:spPr>
        <p:txBody>
          <a:bodyPr anchor="b"/>
          <a:p>
            <a:pPr lvl="0" indent="0"/>
            <a:fld id="{9A0DB2DC-4C9A-4742-B13C-FB6460FD3503}" type="slidenum">
              <a:rPr lang="en-GB" altLang="en-US" sz="1800" dirty="0">
                <a:latin typeface="Arial" panose="020B0604020202020204" pitchFamily="34" charset="0"/>
              </a:rPr>
            </a:fld>
            <a:endParaRPr lang="en-GB" altLang="en-US" sz="1800"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幻灯片图像占位符 1"/>
          <p:cNvSpPr>
            <a:spLocks noGrp="1" noRot="1"/>
          </p:cNvSpPr>
          <p:nvPr>
            <p:ph type="sldImg"/>
          </p:nvPr>
        </p:nvSpPr>
        <p:spPr/>
      </p:sp>
      <p:sp>
        <p:nvSpPr>
          <p:cNvPr id="70658" name="文本占位符 2"/>
          <p:cNvSpPr>
            <a:spLocks noGrp="1" noRot="1"/>
          </p:cNvSpPr>
          <p:nvPr>
            <p:ph type="body"/>
          </p:nvPr>
        </p:nvSpPr>
        <p:spPr/>
        <p:txBody>
          <a:bodyPr anchor="ctr"/>
          <a:p>
            <a:pPr lvl="0" indent="0"/>
            <a:r>
              <a:rPr lang="zh-CN" altLang="en-US" dirty="0"/>
              <a:t>在用螺旋模式开发软件过程中，每一圈都要重复测试过程。软件测试员每一个轮回就会接到软件进行测试。最后，经过几个回合之后，该发现的软件缺陷都被发现了，再测试下去也不会有新的发现了。 在软件测试中，为了克服“杀虫剂悖论”，测试用例需要经常的评审和修改，不断增加新的不同的测试用例来测试软件或系统的不同部分，保证测试用例永远是最新的，即包含着最后一次程序代码或说明文档的更新信息。这样软件中未被测试过的部分或者先前没有被使用过的输入组合就会重新执行，从而发现更多的缺陷。软件测试人员必须不断地编写新的不同的测试来检验程序的不同部分从而找出更多的bug。</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36866" name="Slide Image Placeholder 1"/>
          <p:cNvSpPr>
            <a:spLocks noGrp="1" noRot="1" noChangeAspect="1" noTextEdit="1"/>
          </p:cNvSpPr>
          <p:nvPr>
            <p:ph type="sldImg"/>
          </p:nvPr>
        </p:nvSpPr>
        <p:spPr/>
      </p:sp>
      <p:sp>
        <p:nvSpPr>
          <p:cNvPr id="36867" name="Notes Placeholder 2"/>
          <p:cNvSpPr>
            <a:spLocks noGrp="1" noRot="1"/>
          </p:cNvSpPr>
          <p:nvPr>
            <p:ph type="body"/>
          </p:nvPr>
        </p:nvSpPr>
        <p:spPr/>
        <p:txBody>
          <a:bodyPr wrap="square" anchor="t"/>
          <a:p>
            <a:pPr lvl="0" indent="0">
              <a:spcBef>
                <a:spcPct val="0"/>
              </a:spcBef>
            </a:pPr>
            <a:r>
              <a:rPr lang="zh-CN" altLang="en-US"/>
              <a:t>在计算机内部，所有数字都是以二进制的方式储存的。一个十进制下的有限小数，在二进制下可能是个无限小数。计算机不得不近似地截取有限多位。当进行十进制运算的时候，会首先转换成二进制，再转换回十进制，所以会产生精度误差。</a:t>
            </a:r>
            <a:endParaRPr lang="zh-CN" altLang="en-US"/>
          </a:p>
        </p:txBody>
      </p:sp>
      <p:sp>
        <p:nvSpPr>
          <p:cNvPr id="36868" name="Slide Number Placeholder 3"/>
          <p:cNvSpPr txBox="1">
            <a:spLocks noGrp="1"/>
          </p:cNvSpPr>
          <p:nvPr/>
        </p:nvSpPr>
        <p:spPr>
          <a:xfrm>
            <a:off x="3883025" y="8685213"/>
            <a:ext cx="2973388" cy="457200"/>
          </a:xfrm>
          <a:prstGeom prst="rect">
            <a:avLst/>
          </a:prstGeom>
          <a:noFill/>
          <a:ln w="9525">
            <a:noFill/>
          </a:ln>
        </p:spPr>
        <p:txBody>
          <a:bodyPr anchor="b"/>
          <a:p>
            <a:pPr lvl="0" indent="0" algn="r"/>
            <a:fld id="{9A0DB2DC-4C9A-4742-B13C-FB6460FD3503}" type="slidenum">
              <a:rPr lang="zh-CN" altLang="en-US" sz="1200">
                <a:latin typeface="Calibri" panose="020F0502020204030204" pitchFamily="2" charset="0"/>
              </a:rPr>
            </a:fld>
            <a:endParaRPr lang="zh-CN" altLang="en-US" sz="1200">
              <a:latin typeface="Calibri" panose="020F0502020204030204" pitchFamily="2"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38914" name="Slide Image Placeholder 1"/>
          <p:cNvSpPr>
            <a:spLocks noGrp="1" noRot="1" noChangeAspect="1" noTextEdit="1"/>
          </p:cNvSpPr>
          <p:nvPr>
            <p:ph type="sldImg"/>
          </p:nvPr>
        </p:nvSpPr>
        <p:spPr/>
      </p:sp>
      <p:sp>
        <p:nvSpPr>
          <p:cNvPr id="38915" name="Notes Placeholder 2"/>
          <p:cNvSpPr>
            <a:spLocks noGrp="1" noRot="1"/>
          </p:cNvSpPr>
          <p:nvPr>
            <p:ph type="body"/>
          </p:nvPr>
        </p:nvSpPr>
        <p:spPr/>
        <p:txBody>
          <a:bodyPr wrap="square" anchor="t"/>
          <a:p>
            <a:pPr lvl="0" indent="0">
              <a:spcBef>
                <a:spcPct val="0"/>
              </a:spcBef>
            </a:pPr>
            <a:r>
              <a:rPr lang="zh-CN" altLang="en-US"/>
              <a:t>某型有限软件 缺陷</a:t>
            </a:r>
            <a:endParaRPr lang="zh-CN" altLang="en-US"/>
          </a:p>
          <a:p>
            <a:pPr lvl="0" indent="0">
              <a:spcBef>
                <a:spcPct val="0"/>
              </a:spcBef>
            </a:pPr>
            <a:r>
              <a:rPr lang="zh-CN" altLang="en-US"/>
              <a:t>完整视频请参考：</a:t>
            </a:r>
            <a:r>
              <a:rPr lang="en-US" altLang="zh-CN">
                <a:hlinkClick r:id="rId3"/>
              </a:rPr>
              <a:t>http://www.tudou.com/programs/view/w5wbj213164/</a:t>
            </a:r>
            <a:endParaRPr lang="en-US" altLang="zh-CN"/>
          </a:p>
          <a:p>
            <a:pPr lvl="0" indent="0">
              <a:spcBef>
                <a:spcPct val="0"/>
              </a:spcBef>
            </a:pPr>
            <a:r>
              <a:rPr lang="zh-CN" altLang="en-US"/>
              <a:t>有些软件缺陷很轻微</a:t>
            </a:r>
            <a:r>
              <a:rPr lang="en-US" altLang="zh-CN"/>
              <a:t>,</a:t>
            </a:r>
            <a:r>
              <a:rPr lang="zh-CN" altLang="en-US"/>
              <a:t>看起来甚至有些好笑，但是严重的缺陷则可能引起非常严重的后果</a:t>
            </a:r>
            <a:endParaRPr lang="zh-CN" altLang="en-US"/>
          </a:p>
          <a:p>
            <a:pPr lvl="0" indent="0">
              <a:spcBef>
                <a:spcPct val="0"/>
              </a:spcBef>
            </a:pPr>
            <a:endParaRPr lang="zh-CN" altLang="en-US"/>
          </a:p>
        </p:txBody>
      </p:sp>
      <p:sp>
        <p:nvSpPr>
          <p:cNvPr id="38916" name="Slide Number Placeholder 3"/>
          <p:cNvSpPr txBox="1">
            <a:spLocks noGrp="1"/>
          </p:cNvSpPr>
          <p:nvPr/>
        </p:nvSpPr>
        <p:spPr>
          <a:xfrm>
            <a:off x="3883025" y="8685213"/>
            <a:ext cx="2973388" cy="457200"/>
          </a:xfrm>
          <a:prstGeom prst="rect">
            <a:avLst/>
          </a:prstGeom>
          <a:noFill/>
          <a:ln w="9525">
            <a:noFill/>
          </a:ln>
        </p:spPr>
        <p:txBody>
          <a:bodyPr anchor="b"/>
          <a:p>
            <a:pPr lvl="0" indent="0" algn="r"/>
            <a:fld id="{9A0DB2DC-4C9A-4742-B13C-FB6460FD3503}" type="slidenum">
              <a:rPr lang="zh-CN" altLang="en-US" sz="1200">
                <a:latin typeface="Calibri" panose="020F0502020204030204" pitchFamily="2" charset="0"/>
              </a:rPr>
            </a:fld>
            <a:endParaRPr lang="zh-CN" altLang="en-US" sz="1200">
              <a:latin typeface="Calibri" panose="020F0502020204030204" pitchFamily="2"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40962" name="Slide Image Placeholder 1"/>
          <p:cNvSpPr>
            <a:spLocks noGrp="1" noRot="1" noChangeAspect="1" noTextEdit="1"/>
          </p:cNvSpPr>
          <p:nvPr>
            <p:ph type="sldImg"/>
          </p:nvPr>
        </p:nvSpPr>
        <p:spPr/>
      </p:sp>
      <p:sp>
        <p:nvSpPr>
          <p:cNvPr id="40963" name="Notes Placeholder 2"/>
          <p:cNvSpPr>
            <a:spLocks noGrp="1" noRot="1"/>
          </p:cNvSpPr>
          <p:nvPr>
            <p:ph type="body"/>
          </p:nvPr>
        </p:nvSpPr>
        <p:spPr/>
        <p:txBody>
          <a:bodyPr wrap="square" anchor="t"/>
          <a:p>
            <a:pPr lvl="0" indent="0">
              <a:spcBef>
                <a:spcPct val="0"/>
              </a:spcBef>
            </a:pPr>
            <a:r>
              <a:rPr lang="zh-CN" altLang="en-US">
                <a:sym typeface="Wingdings" panose="05000000000000000000" pitchFamily="2" charset="2"/>
              </a:rPr>
              <a:t>当当网价格事件相关报道见于：</a:t>
            </a:r>
            <a:r>
              <a:rPr lang="en-US" altLang="zh-CN">
                <a:hlinkClick r:id="rId3"/>
              </a:rPr>
              <a:t>http://www.chinadaily.com.cn/micro-reading/tech/2011-08-30/content_3647011.html</a:t>
            </a:r>
            <a:endParaRPr lang="en-US" altLang="zh-CN"/>
          </a:p>
        </p:txBody>
      </p:sp>
      <p:sp>
        <p:nvSpPr>
          <p:cNvPr id="40964" name="Slide Number Placeholder 3"/>
          <p:cNvSpPr txBox="1">
            <a:spLocks noGrp="1"/>
          </p:cNvSpPr>
          <p:nvPr/>
        </p:nvSpPr>
        <p:spPr>
          <a:xfrm>
            <a:off x="3883025" y="8685213"/>
            <a:ext cx="2973388" cy="457200"/>
          </a:xfrm>
          <a:prstGeom prst="rect">
            <a:avLst/>
          </a:prstGeom>
          <a:noFill/>
          <a:ln w="9525">
            <a:noFill/>
          </a:ln>
        </p:spPr>
        <p:txBody>
          <a:bodyPr anchor="b"/>
          <a:p>
            <a:pPr lvl="0" indent="0" algn="r"/>
            <a:fld id="{9A0DB2DC-4C9A-4742-B13C-FB6460FD3503}" type="slidenum">
              <a:rPr lang="zh-CN" altLang="en-US" sz="1200">
                <a:latin typeface="Calibri" panose="020F0502020204030204" pitchFamily="2" charset="0"/>
              </a:rPr>
            </a:fld>
            <a:endParaRPr lang="zh-CN" altLang="en-US" sz="1200">
              <a:latin typeface="Calibri" panose="020F0502020204030204" pitchFamily="2"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45058" name="Slide Image Placeholder 1"/>
          <p:cNvSpPr>
            <a:spLocks noGrp="1" noRot="1" noChangeAspect="1" noTextEdit="1"/>
          </p:cNvSpPr>
          <p:nvPr>
            <p:ph type="sldImg"/>
          </p:nvPr>
        </p:nvSpPr>
        <p:spPr/>
      </p:sp>
      <p:sp>
        <p:nvSpPr>
          <p:cNvPr id="45059" name="Notes Placeholder 2"/>
          <p:cNvSpPr>
            <a:spLocks noGrp="1" noRot="1"/>
          </p:cNvSpPr>
          <p:nvPr>
            <p:ph type="body"/>
          </p:nvPr>
        </p:nvSpPr>
        <p:spPr/>
        <p:txBody>
          <a:bodyPr wrap="square" anchor="t"/>
          <a:p>
            <a:pPr lvl="0" indent="0">
              <a:spcBef>
                <a:spcPct val="0"/>
              </a:spcBef>
            </a:pPr>
            <a:r>
              <a:rPr lang="zh-CN" altLang="en-US"/>
              <a:t>参考资料：</a:t>
            </a:r>
            <a:r>
              <a:rPr lang="en-US" altLang="zh-CN">
                <a:hlinkClick r:id="rId3"/>
              </a:rPr>
              <a:t>http://news.sina.com.cn/w/2011-08-31/015923077696.shtml</a:t>
            </a:r>
            <a:endParaRPr lang="en-US" altLang="zh-CN"/>
          </a:p>
        </p:txBody>
      </p:sp>
      <p:sp>
        <p:nvSpPr>
          <p:cNvPr id="45060" name="Slide Number Placeholder 3"/>
          <p:cNvSpPr txBox="1">
            <a:spLocks noGrp="1"/>
          </p:cNvSpPr>
          <p:nvPr/>
        </p:nvSpPr>
        <p:spPr>
          <a:xfrm>
            <a:off x="3883025" y="8685213"/>
            <a:ext cx="2973388" cy="457200"/>
          </a:xfrm>
          <a:prstGeom prst="rect">
            <a:avLst/>
          </a:prstGeom>
          <a:noFill/>
          <a:ln w="9525">
            <a:noFill/>
          </a:ln>
        </p:spPr>
        <p:txBody>
          <a:bodyPr anchor="b"/>
          <a:p>
            <a:pPr lvl="0" indent="0" algn="r"/>
            <a:fld id="{9A0DB2DC-4C9A-4742-B13C-FB6460FD3503}" type="slidenum">
              <a:rPr lang="zh-CN" altLang="en-US" sz="1200">
                <a:latin typeface="Calibri" panose="020F0502020204030204" pitchFamily="2" charset="0"/>
              </a:rPr>
            </a:fld>
            <a:endParaRPr lang="zh-CN" altLang="en-US" sz="1200">
              <a:latin typeface="Calibri" panose="020F0502020204030204" pitchFamily="2"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47106" name="Slide Image Placeholder 1"/>
          <p:cNvSpPr>
            <a:spLocks noGrp="1" noRot="1" noChangeAspect="1" noTextEdit="1"/>
          </p:cNvSpPr>
          <p:nvPr>
            <p:ph type="sldImg"/>
          </p:nvPr>
        </p:nvSpPr>
        <p:spPr/>
      </p:sp>
      <p:sp>
        <p:nvSpPr>
          <p:cNvPr id="47107" name="Notes Placeholder 2"/>
          <p:cNvSpPr>
            <a:spLocks noGrp="1" noRot="1"/>
          </p:cNvSpPr>
          <p:nvPr>
            <p:ph type="body"/>
          </p:nvPr>
        </p:nvSpPr>
        <p:spPr/>
        <p:txBody>
          <a:bodyPr wrap="square" lIns="91440" tIns="45720" rIns="91440" bIns="45720" anchor="t"/>
          <a:p>
            <a:pPr lvl="0" indent="0">
              <a:spcBef>
                <a:spcPct val="0"/>
              </a:spcBef>
            </a:pPr>
            <a:r>
              <a:rPr lang="zh-CN" altLang="en-US" dirty="0"/>
              <a:t>从信心满满的挑战苹果，到“爆炸门”事件频发，再到最后的突然停产，三星大屏旗舰手机Galaxy Note 7大约只用了两个月</a:t>
            </a:r>
            <a:endParaRPr lang="zh-CN" altLang="en-US" dirty="0"/>
          </a:p>
        </p:txBody>
      </p:sp>
      <p:sp>
        <p:nvSpPr>
          <p:cNvPr id="47108" name="Slide Number Placeholder 3"/>
          <p:cNvSpPr txBox="1">
            <a:spLocks noGrp="1"/>
          </p:cNvSpPr>
          <p:nvPr/>
        </p:nvSpPr>
        <p:spPr>
          <a:xfrm>
            <a:off x="3883025" y="8685213"/>
            <a:ext cx="2973388" cy="457200"/>
          </a:xfrm>
          <a:prstGeom prst="rect">
            <a:avLst/>
          </a:prstGeom>
          <a:noFill/>
          <a:ln w="9525">
            <a:noFill/>
          </a:ln>
        </p:spPr>
        <p:txBody>
          <a:bodyPr anchor="b"/>
          <a:p>
            <a:pPr lvl="0" indent="0" algn="r"/>
            <a:fld id="{9A0DB2DC-4C9A-4742-B13C-FB6460FD3503}" type="slidenum">
              <a:rPr lang="zh-CN" altLang="en-US" sz="1200" dirty="0">
                <a:latin typeface="Calibri" panose="020F0502020204030204" pitchFamily="2" charset="0"/>
              </a:rPr>
            </a:fld>
            <a:endParaRPr lang="zh-CN" altLang="en-US" sz="1200" dirty="0">
              <a:latin typeface="Calibri" panose="020F0502020204030204"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47106" name="Slide Image Placeholder 1"/>
          <p:cNvSpPr>
            <a:spLocks noGrp="1" noRot="1" noChangeAspect="1" noTextEdit="1"/>
          </p:cNvSpPr>
          <p:nvPr>
            <p:ph type="sldImg"/>
          </p:nvPr>
        </p:nvSpPr>
        <p:spPr/>
      </p:sp>
      <p:sp>
        <p:nvSpPr>
          <p:cNvPr id="47107" name="Notes Placeholder 2"/>
          <p:cNvSpPr>
            <a:spLocks noGrp="1" noRot="1"/>
          </p:cNvSpPr>
          <p:nvPr>
            <p:ph type="body"/>
          </p:nvPr>
        </p:nvSpPr>
        <p:spPr/>
        <p:txBody>
          <a:bodyPr wrap="square" lIns="91440" tIns="45720" rIns="91440" bIns="45720" anchor="t"/>
          <a:p>
            <a:pPr lvl="0" indent="0">
              <a:spcBef>
                <a:spcPct val="0"/>
              </a:spcBef>
            </a:pPr>
            <a:endParaRPr lang="zh-CN" altLang="en-US" dirty="0"/>
          </a:p>
        </p:txBody>
      </p:sp>
      <p:sp>
        <p:nvSpPr>
          <p:cNvPr id="47108" name="Slide Number Placeholder 3"/>
          <p:cNvSpPr txBox="1">
            <a:spLocks noGrp="1"/>
          </p:cNvSpPr>
          <p:nvPr/>
        </p:nvSpPr>
        <p:spPr>
          <a:xfrm>
            <a:off x="3883025" y="8685213"/>
            <a:ext cx="2973388" cy="457200"/>
          </a:xfrm>
          <a:prstGeom prst="rect">
            <a:avLst/>
          </a:prstGeom>
          <a:noFill/>
          <a:ln w="9525">
            <a:noFill/>
          </a:ln>
        </p:spPr>
        <p:txBody>
          <a:bodyPr anchor="b"/>
          <a:p>
            <a:pPr lvl="0" indent="0" algn="r"/>
            <a:fld id="{9A0DB2DC-4C9A-4742-B13C-FB6460FD3503}" type="slidenum">
              <a:rPr lang="zh-CN" altLang="en-US" sz="1200" dirty="0">
                <a:latin typeface="Calibri" panose="020F0502020204030204" pitchFamily="2" charset="0"/>
              </a:rPr>
            </a:fld>
            <a:endParaRPr lang="zh-CN" altLang="en-US" sz="1200" dirty="0">
              <a:latin typeface="Calibri" panose="020F0502020204030204"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50178" name="Slide Image Placeholder 1"/>
          <p:cNvSpPr>
            <a:spLocks noGrp="1" noRot="1" noChangeAspect="1" noTextEdit="1"/>
          </p:cNvSpPr>
          <p:nvPr>
            <p:ph type="sldImg"/>
          </p:nvPr>
        </p:nvSpPr>
        <p:spPr/>
      </p:sp>
      <p:sp>
        <p:nvSpPr>
          <p:cNvPr id="50179" name="Notes Placeholder 2"/>
          <p:cNvSpPr>
            <a:spLocks noGrp="1" noRot="1"/>
          </p:cNvSpPr>
          <p:nvPr>
            <p:ph type="body"/>
          </p:nvPr>
        </p:nvSpPr>
        <p:spPr/>
        <p:txBody>
          <a:bodyPr wrap="square" anchor="t"/>
          <a:p>
            <a:pPr lvl="0" indent="0">
              <a:spcBef>
                <a:spcPct val="0"/>
              </a:spcBef>
            </a:pPr>
            <a:r>
              <a:rPr lang="zh-CN" altLang="en-US"/>
              <a:t>参考资料：</a:t>
            </a:r>
            <a:r>
              <a:rPr lang="en-US" altLang="zh-CN">
                <a:hlinkClick r:id="rId3"/>
              </a:rPr>
              <a:t>http://www.bowdoin.edu/~disrael/what-the-customer-really-needed/</a:t>
            </a:r>
            <a:endParaRPr lang="en-US" altLang="zh-CN"/>
          </a:p>
          <a:p>
            <a:pPr lvl="0" indent="0">
              <a:spcBef>
                <a:spcPct val="0"/>
              </a:spcBef>
            </a:pPr>
            <a:endParaRPr lang="en-US" altLang="zh-CN"/>
          </a:p>
          <a:p>
            <a:pPr lvl="0" indent="0">
              <a:spcBef>
                <a:spcPct val="0"/>
              </a:spcBef>
            </a:pPr>
            <a:r>
              <a:rPr lang="zh-CN" altLang="en-US"/>
              <a:t>软件缺陷最主要的来源：</a:t>
            </a:r>
            <a:endParaRPr lang="zh-CN" altLang="en-US"/>
          </a:p>
          <a:p>
            <a:pPr lvl="0" indent="0">
              <a:spcBef>
                <a:spcPct val="0"/>
              </a:spcBef>
            </a:pPr>
            <a:r>
              <a:rPr lang="en-US" altLang="zh-CN"/>
              <a:t>1</a:t>
            </a:r>
            <a:r>
              <a:rPr lang="zh-CN" altLang="en-US"/>
              <a:t>）对用户需求理解错误，对应测试中的</a:t>
            </a:r>
            <a:r>
              <a:rPr lang="en-US" altLang="zh-CN"/>
              <a:t>Validation</a:t>
            </a:r>
            <a:endParaRPr lang="en-US" altLang="zh-CN"/>
          </a:p>
          <a:p>
            <a:pPr lvl="0" indent="0">
              <a:spcBef>
                <a:spcPct val="0"/>
              </a:spcBef>
            </a:pPr>
            <a:r>
              <a:rPr lang="en-US" altLang="zh-CN"/>
              <a:t>2</a:t>
            </a:r>
            <a:r>
              <a:rPr lang="zh-CN" altLang="en-US"/>
              <a:t>）程序员实现产品时与设计产生了偏差，对应测试中的</a:t>
            </a:r>
            <a:r>
              <a:rPr lang="en-US" altLang="zh-CN"/>
              <a:t>Verification</a:t>
            </a:r>
            <a:endParaRPr lang="en-US" altLang="zh-CN"/>
          </a:p>
          <a:p>
            <a:pPr lvl="0" indent="0">
              <a:spcBef>
                <a:spcPct val="0"/>
              </a:spcBef>
            </a:pPr>
            <a:endParaRPr lang="en-US" altLang="zh-CN"/>
          </a:p>
        </p:txBody>
      </p:sp>
      <p:sp>
        <p:nvSpPr>
          <p:cNvPr id="50180" name="Slide Number Placeholder 3"/>
          <p:cNvSpPr txBox="1">
            <a:spLocks noGrp="1"/>
          </p:cNvSpPr>
          <p:nvPr/>
        </p:nvSpPr>
        <p:spPr>
          <a:xfrm>
            <a:off x="3883025" y="8685213"/>
            <a:ext cx="2973388" cy="457200"/>
          </a:xfrm>
          <a:prstGeom prst="rect">
            <a:avLst/>
          </a:prstGeom>
          <a:noFill/>
          <a:ln w="9525">
            <a:noFill/>
          </a:ln>
        </p:spPr>
        <p:txBody>
          <a:bodyPr anchor="b"/>
          <a:p>
            <a:pPr lvl="0" indent="0" algn="r"/>
            <a:fld id="{9A0DB2DC-4C9A-4742-B13C-FB6460FD3503}" type="slidenum">
              <a:rPr lang="zh-CN" altLang="en-US" sz="1200">
                <a:latin typeface="Calibri" panose="020F0502020204030204" pitchFamily="2" charset="0"/>
              </a:rPr>
            </a:fld>
            <a:endParaRPr lang="zh-CN" altLang="en-US" sz="1200">
              <a:latin typeface="Calibri" panose="020F0502020204030204" pitchFamily="2"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Slide Image Placeholder 1"/>
          <p:cNvSpPr>
            <a:spLocks noGrp="1" noRot="1" noChangeAspect="1"/>
          </p:cNvSpPr>
          <p:nvPr>
            <p:ph type="sldImg"/>
          </p:nvPr>
        </p:nvSpPr>
        <p:spPr/>
      </p:sp>
      <p:sp>
        <p:nvSpPr>
          <p:cNvPr id="52226" name="Notes Placeholder 2"/>
          <p:cNvSpPr>
            <a:spLocks noGrp="1" noRot="1"/>
          </p:cNvSpPr>
          <p:nvPr>
            <p:ph type="body"/>
          </p:nvPr>
        </p:nvSpPr>
        <p:spPr/>
        <p:txBody>
          <a:bodyPr anchor="ctr"/>
          <a:p>
            <a:pPr lvl="0" indent="0"/>
            <a:r>
              <a:rPr lang="en-US" altLang="zh-CN" dirty="0">
                <a:solidFill>
                  <a:schemeClr val="tx2"/>
                </a:solidFill>
                <a:latin typeface="宋体" panose="02010600030101010101" pitchFamily="2" charset="-122"/>
              </a:rPr>
              <a:t>Lj0817</a:t>
            </a:r>
            <a:r>
              <a:rPr lang="zh-CN" altLang="en-US" dirty="0">
                <a:solidFill>
                  <a:schemeClr val="tx2"/>
                </a:solidFill>
                <a:latin typeface="宋体" panose="02010600030101010101" pitchFamily="2" charset="-122"/>
              </a:rPr>
              <a:t>：这个例子建议可选择使用</a:t>
            </a:r>
            <a:endParaRPr lang="en-US" altLang="zh-CN" dirty="0">
              <a:solidFill>
                <a:schemeClr val="tx2"/>
              </a:solidFill>
              <a:latin typeface="宋体" panose="02010600030101010101" pitchFamily="2" charset="-122"/>
            </a:endParaRPr>
          </a:p>
          <a:p>
            <a:pPr lvl="0" indent="0"/>
            <a:r>
              <a:rPr lang="zh-CN" altLang="en-US" dirty="0">
                <a:solidFill>
                  <a:schemeClr val="tx2"/>
                </a:solidFill>
                <a:latin typeface="宋体" panose="02010600030101010101" pitchFamily="2" charset="-122"/>
              </a:rPr>
              <a:t>错误被引入软件</a:t>
            </a:r>
            <a:endParaRPr lang="en-US" altLang="zh-CN" dirty="0">
              <a:latin typeface="宋体" panose="02010600030101010101" pitchFamily="2" charset="-122"/>
            </a:endParaRPr>
          </a:p>
        </p:txBody>
      </p:sp>
      <p:sp>
        <p:nvSpPr>
          <p:cNvPr id="52227" name="Slide Number Placeholder 3"/>
          <p:cNvSpPr>
            <a:spLocks noGrp="1"/>
          </p:cNvSpPr>
          <p:nvPr>
            <p:ph type="sldNum" sz="quarter"/>
          </p:nvPr>
        </p:nvSpPr>
        <p:spPr>
          <a:xfrm>
            <a:off x="3883025" y="8685213"/>
            <a:ext cx="2973388" cy="457200"/>
          </a:xfrm>
          <a:prstGeom prst="rect">
            <a:avLst/>
          </a:prstGeom>
          <a:noFill/>
          <a:ln w="9525">
            <a:noFill/>
          </a:ln>
        </p:spPr>
        <p:txBody>
          <a:bodyPr anchor="b"/>
          <a:p>
            <a:pPr lvl="0" indent="0"/>
            <a:fld id="{9A0DB2DC-4C9A-4742-B13C-FB6460FD3503}" type="slidenum">
              <a:rPr lang="en-GB" altLang="en-US"/>
            </a:fld>
            <a:endParaRPr lang="en-GB"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p:sp>
        <p:nvSpPr>
          <p:cNvPr id="2050" name="标题 2049"/>
          <p:cNvSpPr>
            <a:spLocks noGrp="1" noRot="1"/>
          </p:cNvSpPr>
          <p:nvPr>
            <p:ph type="ctrTitle"/>
          </p:nvPr>
        </p:nvSpPr>
        <p:spPr>
          <a:xfrm>
            <a:off x="3962400" y="1066800"/>
            <a:ext cx="4648200" cy="1981200"/>
          </a:xfrm>
          <a:prstGeom prst="rect">
            <a:avLst/>
          </a:prstGeom>
          <a:noFill/>
          <a:ln w="9525">
            <a:noFill/>
            <a:miter/>
          </a:ln>
        </p:spPr>
        <p:txBody>
          <a:bodyPr anchor="ctr"/>
          <a:lstStyle>
            <a:lvl1pPr lvl="0">
              <a:defRPr kern="1200"/>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noRot="1"/>
          </p:cNvSpPr>
          <p:nvPr>
            <p:ph type="subTitle" idx="1"/>
          </p:nvPr>
        </p:nvSpPr>
        <p:spPr>
          <a:xfrm>
            <a:off x="3962400" y="3657600"/>
            <a:ext cx="4572000" cy="1676400"/>
          </a:xfrm>
          <a:prstGeom prst="rect">
            <a:avLst/>
          </a:prstGeom>
          <a:noFill/>
          <a:ln w="9525">
            <a:noFill/>
            <a:miter/>
          </a:ln>
        </p:spPr>
        <p:txBody>
          <a:bodyPr anchor="t"/>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fontAlgn="base"/>
            <a:r>
              <a:rPr lang="zh-CN" altLang="en-US" strike="noStrike" noProof="1"/>
              <a:t>单击此处编辑母版副标题样式</a:t>
            </a:r>
            <a:endParaRPr lang="zh-CN" altLang="en-US" strike="noStrike" noProof="1"/>
          </a:p>
        </p:txBody>
      </p:sp>
      <p:sp>
        <p:nvSpPr>
          <p:cNvPr id="2052" name="日期占位符 2051"/>
          <p:cNvSpPr>
            <a:spLocks noGrp="1"/>
          </p:cNvSpPr>
          <p:nvPr>
            <p:ph type="dt" sz="half" idx="2"/>
          </p:nvPr>
        </p:nvSpPr>
        <p:spPr>
          <a:xfrm>
            <a:off x="301625" y="6076950"/>
            <a:ext cx="2289175" cy="476250"/>
          </a:xfrm>
          <a:prstGeom prst="rect">
            <a:avLst/>
          </a:prstGeom>
          <a:noFill/>
          <a:ln w="9525">
            <a:noFill/>
            <a:miter/>
          </a:ln>
        </p:spPr>
        <p:txBody>
          <a:bodyPr anchor="t"/>
          <a:p>
            <a:pPr fontAlgn="base"/>
            <a:endParaRPr lang="zh-CN" altLang="en-US" strike="noStrike" noProof="1">
              <a:ea typeface="楷体_GB2312" pitchFamily="1" charset="-122"/>
            </a:endParaRPr>
          </a:p>
        </p:txBody>
      </p:sp>
      <p:sp>
        <p:nvSpPr>
          <p:cNvPr id="2053" name="页脚占位符 2052"/>
          <p:cNvSpPr>
            <a:spLocks noGrp="1"/>
          </p:cNvSpPr>
          <p:nvPr>
            <p:ph type="ftr" sz="quarter" idx="3"/>
          </p:nvPr>
        </p:nvSpPr>
        <p:spPr>
          <a:xfrm>
            <a:off x="3124200" y="6076950"/>
            <a:ext cx="2895600" cy="476250"/>
          </a:xfrm>
          <a:prstGeom prst="rect">
            <a:avLst/>
          </a:prstGeom>
          <a:noFill/>
          <a:ln w="9525">
            <a:noFill/>
            <a:miter/>
          </a:ln>
        </p:spPr>
        <p:txBody>
          <a:bodyPr anchor="t"/>
          <a:p>
            <a:pPr algn="ctr" fontAlgn="base"/>
            <a:endParaRPr lang="zh-CN" altLang="en-US" strike="noStrike" noProof="1">
              <a:ea typeface="楷体_GB2312" pitchFamily="1" charset="-122"/>
            </a:endParaRPr>
          </a:p>
        </p:txBody>
      </p:sp>
      <p:sp>
        <p:nvSpPr>
          <p:cNvPr id="2054" name="灯片编号占位符 2053"/>
          <p:cNvSpPr>
            <a:spLocks noGrp="1"/>
          </p:cNvSpPr>
          <p:nvPr>
            <p:ph type="sldNum" sz="quarter" idx="4"/>
          </p:nvPr>
        </p:nvSpPr>
        <p:spPr>
          <a:xfrm>
            <a:off x="6553200" y="6076950"/>
            <a:ext cx="2289175" cy="476250"/>
          </a:xfrm>
          <a:prstGeom prst="rect">
            <a:avLst/>
          </a:prstGeom>
          <a:noFill/>
          <a:ln w="9525">
            <a:noFill/>
            <a:miter/>
          </a:ln>
        </p:spPr>
        <p:txBody>
          <a:bodyPr anchor="t"/>
          <a:p>
            <a:pPr algn="r"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latin typeface="Times New Roman" panose="02020603050405020304" pitchFamily="2" charset="0"/>
              <a:ea typeface="楷体_GB2312" pitchFamily="1"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9569" y="685800"/>
            <a:ext cx="2135981" cy="5181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01625" y="685800"/>
            <a:ext cx="6284119" cy="5181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85800"/>
            <a:ext cx="8543925" cy="5181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pPr fontAlgn="base"/>
            <a:r>
              <a:rPr lang="en-US" strike="noStrike" noProof="1" dirty="0" smtClean="0"/>
              <a:t>Click to edit Master title style</a:t>
            </a:r>
            <a:endParaRPr lang="en-US" strike="noStrike" noProof="1" dirty="0"/>
          </a:p>
        </p:txBody>
      </p:sp>
      <p:sp>
        <p:nvSpPr>
          <p:cNvPr id="3" name="Content Placeholder 2"/>
          <p:cNvSpPr>
            <a:spLocks noGrp="1"/>
          </p:cNvSpPr>
          <p:nvPr>
            <p:ph idx="1"/>
          </p:nvPr>
        </p:nvSpPr>
        <p:spPr/>
        <p:txBody>
          <a:bodyPr/>
          <a:lstStyle/>
          <a:p>
            <a:pPr lvl="0" fontAlgn="base"/>
            <a:r>
              <a:rPr lang="en-US" strike="noStrike" noProof="1" dirty="0" smtClean="0"/>
              <a:t>Click to edit Master text styles</a:t>
            </a:r>
            <a:endParaRPr lang="en-US" strike="noStrike" noProof="1" dirty="0" smtClean="0"/>
          </a:p>
          <a:p>
            <a:pPr lvl="1" fontAlgn="base"/>
            <a:r>
              <a:rPr lang="en-US" strike="noStrike" noProof="1" dirty="0" smtClean="0"/>
              <a:t>Second level</a:t>
            </a:r>
            <a:endParaRPr lang="en-US" strike="noStrike" noProof="1" dirty="0" smtClean="0"/>
          </a:p>
          <a:p>
            <a:pPr lvl="2" fontAlgn="base"/>
            <a:r>
              <a:rPr lang="en-US" strike="noStrike" noProof="1" dirty="0" smtClean="0"/>
              <a:t>Third level</a:t>
            </a:r>
            <a:endParaRPr lang="en-US" strike="noStrike" noProof="1" dirty="0" smtClean="0"/>
          </a:p>
          <a:p>
            <a:pPr lvl="3" fontAlgn="base"/>
            <a:r>
              <a:rPr lang="en-US" strike="noStrike" noProof="1" dirty="0" smtClean="0"/>
              <a:t>Fourth level</a:t>
            </a:r>
            <a:endParaRPr lang="en-US" strike="noStrike" noProof="1" dirty="0" smtClean="0"/>
          </a:p>
          <a:p>
            <a:pPr lvl="4" fontAlgn="base"/>
            <a:r>
              <a:rPr lang="en-US" strike="noStrike" noProof="1" dirty="0" smtClean="0"/>
              <a:t>Fifth level</a:t>
            </a:r>
            <a:endParaRPr lang="en-US" strike="noStrike" noProof="1" dirty="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 title with bullets">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331470" y="1001854"/>
            <a:ext cx="8117206" cy="369332"/>
          </a:xfrm>
          <a:prstGeom prst="rect">
            <a:avLst/>
          </a:prstGeom>
        </p:spPr>
        <p:txBody>
          <a:bodyPr>
            <a:noAutofit/>
          </a:bodyPr>
          <a:lstStyle>
            <a:lvl1pPr marL="0" indent="0" algn="l">
              <a:lnSpc>
                <a:spcPct val="100000"/>
              </a:lnSpc>
              <a:buNone/>
              <a:defRPr sz="1800" b="0" i="0">
                <a:solidFill>
                  <a:srgbClr val="0096D6"/>
                </a:solidFill>
                <a:latin typeface="微软雅黑" panose="020B0503020204020204" charset="-122"/>
                <a:ea typeface="微软雅黑" panose="020B0503020204020204" charset="-122"/>
                <a:cs typeface="微软雅黑" panose="020B050302020402020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0" smtClean="0"/>
              <a:t>单击此处编辑母版副标题样式</a:t>
            </a:r>
            <a:endParaRPr lang="en-US" strike="noStrike" noProof="0" dirty="0"/>
          </a:p>
        </p:txBody>
      </p:sp>
      <p:sp>
        <p:nvSpPr>
          <p:cNvPr id="7" name="Title 6"/>
          <p:cNvSpPr>
            <a:spLocks noGrp="1"/>
          </p:cNvSpPr>
          <p:nvPr>
            <p:ph type="title"/>
          </p:nvPr>
        </p:nvSpPr>
        <p:spPr bwMode="black">
          <a:xfrm>
            <a:off x="329184" y="313419"/>
            <a:ext cx="8117206" cy="574516"/>
          </a:xfrm>
        </p:spPr>
        <p:txBody>
          <a:bodyPr>
            <a:noAutofit/>
          </a:bodyPr>
          <a:lstStyle>
            <a:lvl1pPr>
              <a:defRPr b="1" i="0">
                <a:solidFill>
                  <a:srgbClr val="000000"/>
                </a:solidFill>
                <a:latin typeface="微软雅黑" panose="020B0503020204020204" charset="-122"/>
                <a:ea typeface="微软雅黑" panose="020B0503020204020204" charset="-122"/>
                <a:cs typeface="微软雅黑" panose="020B0503020204020204" charset="-122"/>
              </a:defRPr>
            </a:lvl1pPr>
          </a:lstStyle>
          <a:p>
            <a:pPr fontAlgn="base"/>
            <a:r>
              <a:rPr lang="zh-CN" altLang="en-US" strike="noStrike" noProof="0" smtClean="0"/>
              <a:t>单击此处编辑母版标题样式</a:t>
            </a:r>
            <a:endParaRPr lang="en-US" strike="noStrike" noProof="0" dirty="0"/>
          </a:p>
        </p:txBody>
      </p:sp>
      <p:sp>
        <p:nvSpPr>
          <p:cNvPr id="6" name="Content Placeholder 5"/>
          <p:cNvSpPr>
            <a:spLocks noGrp="1"/>
          </p:cNvSpPr>
          <p:nvPr>
            <p:ph sz="quarter" idx="10"/>
          </p:nvPr>
        </p:nvSpPr>
        <p:spPr>
          <a:xfrm>
            <a:off x="329184" y="1584962"/>
            <a:ext cx="8119872" cy="4305300"/>
          </a:xfrm>
        </p:spPr>
        <p:txBody>
          <a:bodyPr>
            <a:noAutofit/>
          </a:bodyPr>
          <a:lstStyle>
            <a:lvl1pPr marL="173355" indent="-173355">
              <a:buFont typeface="HP Simplified" pitchFamily="34" charset="0"/>
              <a:buChar char="•"/>
              <a:defRPr sz="1400" b="0">
                <a:solidFill>
                  <a:srgbClr val="000000"/>
                </a:solidFill>
                <a:latin typeface="微软雅黑" panose="020B0503020204020204" charset="-122"/>
                <a:ea typeface="微软雅黑" panose="020B0503020204020204" charset="-122"/>
              </a:defRPr>
            </a:lvl1pPr>
            <a:lvl2pPr marL="346075" indent="-173355">
              <a:buSzPct val="80000"/>
              <a:buFont typeface="HP Simplified"/>
              <a:buChar char="−"/>
              <a:defRPr sz="1400">
                <a:solidFill>
                  <a:srgbClr val="000000"/>
                </a:solidFill>
                <a:latin typeface="微软雅黑" panose="020B0503020204020204" charset="-122"/>
                <a:ea typeface="微软雅黑" panose="020B0503020204020204" charset="-122"/>
              </a:defRPr>
            </a:lvl2pPr>
            <a:lvl3pPr marL="516255" indent="-170180">
              <a:defRPr sz="1400">
                <a:solidFill>
                  <a:srgbClr val="000000"/>
                </a:solidFill>
                <a:latin typeface="微软雅黑" panose="020B0503020204020204" charset="-122"/>
                <a:ea typeface="微软雅黑" panose="020B0503020204020204" charset="-122"/>
              </a:defRPr>
            </a:lvl3pPr>
            <a:lvl4pPr marL="694055" indent="-180975">
              <a:defRPr sz="1400">
                <a:solidFill>
                  <a:srgbClr val="000000"/>
                </a:solidFill>
                <a:latin typeface="微软雅黑" panose="020B0503020204020204" charset="-122"/>
                <a:ea typeface="微软雅黑" panose="020B0503020204020204" charset="-122"/>
              </a:defRPr>
            </a:lvl4pPr>
            <a:lvl5pPr marL="838200" indent="-151130">
              <a:defRPr sz="1400">
                <a:solidFill>
                  <a:srgbClr val="000000"/>
                </a:solidFill>
                <a:latin typeface="微软雅黑" panose="020B0503020204020204" charset="-122"/>
                <a:ea typeface="微软雅黑" panose="020B0503020204020204" charset="-122"/>
              </a:defRPr>
            </a:lvl5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2" name="日期占位符 1027"/>
          <p:cNvSpPr>
            <a:spLocks noGrp="1"/>
          </p:cNvSpPr>
          <p:nvPr>
            <p:ph type="dt" sz="half" idx="2"/>
          </p:nvPr>
        </p:nvSpPr>
        <p:spPr>
          <a:xfrm>
            <a:off x="301625" y="6019800"/>
            <a:ext cx="2289175" cy="476250"/>
          </a:xfrm>
          <a:prstGeom prst="rect">
            <a:avLst/>
          </a:prstGeom>
          <a:noFill/>
          <a:ln w="9525">
            <a:noFill/>
            <a:miter/>
          </a:ln>
        </p:spPr>
        <p:txBody>
          <a:bodyPr vert="horz" wrap="square" lIns="91440" tIns="45720" rIns="91440" bIns="45720" numCol="1" anchor="t" anchorCtr="0" compatLnSpc="1"/>
          <a:p>
            <a:pPr fontAlgn="base"/>
            <a:endParaRPr lang="zh-CN" altLang="en-US" strike="noStrike" noProof="1" dirty="0">
              <a:ea typeface="楷体_GB2312" pitchFamily="1" charset="-122"/>
            </a:endParaRPr>
          </a:p>
        </p:txBody>
      </p:sp>
      <p:sp>
        <p:nvSpPr>
          <p:cNvPr id="8" name="页脚占位符 1028"/>
          <p:cNvSpPr>
            <a:spLocks noGrp="1"/>
          </p:cNvSpPr>
          <p:nvPr>
            <p:ph type="ftr" sz="quarter" idx="3"/>
          </p:nvPr>
        </p:nvSpPr>
        <p:spPr>
          <a:xfrm>
            <a:off x="3124200" y="6019800"/>
            <a:ext cx="2895600" cy="476250"/>
          </a:xfrm>
          <a:prstGeom prst="rect">
            <a:avLst/>
          </a:prstGeom>
          <a:noFill/>
          <a:ln w="9525">
            <a:noFill/>
            <a:miter/>
          </a:ln>
        </p:spPr>
        <p:txBody>
          <a:bodyPr vert="horz" wrap="square" lIns="91440" tIns="45720" rIns="91440" bIns="45720" numCol="1" anchor="t" anchorCtr="0" compatLnSpc="1"/>
          <a:p>
            <a:pPr algn="ctr" fontAlgn="base"/>
            <a:endParaRPr lang="zh-CN" altLang="en-US" strike="noStrike" noProof="1" dirty="0">
              <a:ea typeface="楷体_GB2312" pitchFamily="1" charset="-122"/>
            </a:endParaRPr>
          </a:p>
        </p:txBody>
      </p:sp>
      <p:sp>
        <p:nvSpPr>
          <p:cNvPr id="9" name="灯片编号占位符 1029"/>
          <p:cNvSpPr>
            <a:spLocks noGrp="1"/>
          </p:cNvSpPr>
          <p:nvPr>
            <p:ph type="sldNum" sz="quarter" idx="4"/>
          </p:nvPr>
        </p:nvSpPr>
        <p:spPr>
          <a:xfrm>
            <a:off x="6553200" y="6019800"/>
            <a:ext cx="2289175" cy="476250"/>
          </a:xfrm>
          <a:prstGeom prst="rect">
            <a:avLst/>
          </a:prstGeom>
          <a:noFill/>
          <a:ln w="9525">
            <a:noFill/>
            <a:miter/>
          </a:ln>
        </p:spPr>
        <p:txBody>
          <a:bodyPr vert="horz" wrap="square" lIns="91440" tIns="45720" rIns="91440" bIns="45720" numCol="1" anchor="t" anchorCtr="0" compatLnSpc="1"/>
          <a:p>
            <a:pPr algn="r" fontAlgn="base"/>
            <a:fld id="{9A0DB2DC-4C9A-4742-B13C-FB6460FD3503}" type="slidenum">
              <a:rPr lang="zh-CN" altLang="en-US" strike="noStrike" noProof="1" dirty="0">
                <a:latin typeface="Times New Roman" panose="02020603050405020304" pitchFamily="2" charset="0"/>
                <a:ea typeface="楷体_GB2312" pitchFamily="1" charset="-122"/>
                <a:cs typeface="+mn-cs"/>
              </a:rPr>
            </a:fld>
            <a:endParaRPr lang="zh-CN" altLang="en-US" strike="noStrike" noProof="1" dirty="0">
              <a:latin typeface="Times New Roman" panose="02020603050405020304" pitchFamily="2" charset="0"/>
              <a:ea typeface="楷体_GB2312" pitchFamily="1" charset="-122"/>
            </a:endParaRPr>
          </a:p>
        </p:txBody>
      </p:sp>
    </p:spTree>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4800" y="1981200"/>
            <a:ext cx="4184968"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60583" y="1981200"/>
            <a:ext cx="4184968"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026" name="标题 1025"/>
          <p:cNvSpPr>
            <a:spLocks noGrp="1" noRot="1"/>
          </p:cNvSpPr>
          <p:nvPr>
            <p:ph type="title"/>
          </p:nvPr>
        </p:nvSpPr>
        <p:spPr>
          <a:xfrm>
            <a:off x="301625" y="685800"/>
            <a:ext cx="8540750" cy="1143000"/>
          </a:xfrm>
          <a:prstGeom prst="rect">
            <a:avLst/>
          </a:prstGeom>
          <a:noFill/>
          <a:ln w="9525">
            <a:noFill/>
          </a:ln>
        </p:spPr>
        <p:txBody>
          <a:bodyPr anchor="ctr"/>
          <a:p>
            <a:pPr lvl="0" indent="0"/>
            <a:r>
              <a:rPr lang="zh-CN" altLang="en-US"/>
              <a:t>单击此处编辑母版标题样式</a:t>
            </a:r>
            <a:endParaRPr lang="zh-CN" altLang="en-US"/>
          </a:p>
        </p:txBody>
      </p:sp>
      <p:sp>
        <p:nvSpPr>
          <p:cNvPr id="1027" name="文本占位符 1026"/>
          <p:cNvSpPr>
            <a:spLocks noGrp="1" noRot="1"/>
          </p:cNvSpPr>
          <p:nvPr>
            <p:ph type="body"/>
          </p:nvPr>
        </p:nvSpPr>
        <p:spPr>
          <a:xfrm>
            <a:off x="304800" y="1981200"/>
            <a:ext cx="8540750" cy="3886200"/>
          </a:xfrm>
          <a:prstGeom prst="rect">
            <a:avLst/>
          </a:prstGeom>
          <a:noFill/>
          <a:ln w="9525">
            <a:noFill/>
          </a:ln>
        </p:spPr>
        <p:txBody>
          <a:bodyPr anchor="t"/>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301625" y="6019800"/>
            <a:ext cx="2289175" cy="476250"/>
          </a:xfrm>
          <a:prstGeom prst="rect">
            <a:avLst/>
          </a:prstGeom>
          <a:noFill/>
          <a:ln w="9525">
            <a:noFill/>
            <a:miter/>
          </a:ln>
        </p:spPr>
        <p:txBody>
          <a:bodyPr/>
          <a:lstStyle>
            <a:lvl1pPr indent="0">
              <a:defRPr sz="1400" b="1">
                <a:ea typeface="楷体_GB2312" pitchFamily="1" charset="-122"/>
              </a:defRPr>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019800"/>
            <a:ext cx="2895600" cy="476250"/>
          </a:xfrm>
          <a:prstGeom prst="rect">
            <a:avLst/>
          </a:prstGeom>
          <a:noFill/>
          <a:ln w="9525">
            <a:noFill/>
            <a:miter/>
          </a:ln>
        </p:spPr>
        <p:txBody>
          <a:bodyPr/>
          <a:lstStyle>
            <a:lvl1pPr indent="0" algn="ctr">
              <a:defRPr sz="1400" b="1">
                <a:ea typeface="楷体_GB2312" pitchFamily="1" charset="-122"/>
              </a:defRPr>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019800"/>
            <a:ext cx="2289175" cy="476250"/>
          </a:xfrm>
          <a:prstGeom prst="rect">
            <a:avLst/>
          </a:prstGeom>
          <a:noFill/>
          <a:ln w="9525">
            <a:noFill/>
            <a:miter/>
          </a:ln>
        </p:spPr>
        <p:txBody>
          <a:bodyPr/>
          <a:lstStyle>
            <a:lvl1pPr indent="0" algn="r">
              <a:defRPr sz="1400" b="1">
                <a:latin typeface="Times New Roman" panose="02020603050405020304" pitchFamily="2" charset="0"/>
                <a:ea typeface="楷体_GB2312" pitchFamily="1" charset="-122"/>
              </a:defRPr>
            </a:lvl1pPr>
          </a:lstStyle>
          <a:p>
            <a:pPr lvl="0" fontAlgn="base"/>
            <a:fld id="{9A0DB2DC-4C9A-4742-B13C-FB6460FD3503}" type="slidenum">
              <a:rPr lang="zh-CN" altLang="en-US" strike="noStrike" noProof="1">
                <a:latin typeface="Times New Roman" panose="02020603050405020304" pitchFamily="2" charset="0"/>
                <a:ea typeface="楷体_GB2312" pitchFamily="1"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ctr" defTabSz="914400" eaLnBrk="1" fontAlgn="base" latinLnBrk="0" hangingPunct="1">
        <a:spcBef>
          <a:spcPct val="0"/>
        </a:spcBef>
        <a:spcAft>
          <a:spcPct val="0"/>
        </a:spcAft>
        <a:buClr>
          <a:srgbClr val="000000"/>
        </a:buClr>
        <a:buNone/>
        <a:defRPr sz="4400" b="1"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v"/>
        <a:defRPr sz="3200" b="1" i="0" u="none" kern="1200" baseline="0">
          <a:solidFill>
            <a:schemeClr val="tx1"/>
          </a:solidFill>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85000"/>
        <a:buFont typeface="Wingdings" panose="05000000000000000000" pitchFamily="2" charset="2"/>
        <a:buChar char=""/>
        <a:defRPr sz="2800" b="1" i="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80000"/>
        <a:buFont typeface="Wingdings" panose="05000000000000000000" pitchFamily="2" charset="2"/>
        <a:buChar char="v"/>
        <a:defRPr sz="2400" b="1" i="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90000"/>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85000"/>
        <a:buFont typeface="Wingdings" panose="05000000000000000000" pitchFamily="2" charset="2"/>
        <a:buChar char="v"/>
        <a:defRPr sz="2000" b="1" i="0" u="none" kern="1200" baseline="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85000"/>
        <a:buFont typeface="Wingdings" panose="05000000000000000000" pitchFamily="2" charset="2"/>
        <a:buChar char="v"/>
        <a:defRPr sz="2000" b="1"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85000"/>
        <a:buFont typeface="Wingdings" panose="05000000000000000000" pitchFamily="2" charset="2"/>
        <a:buChar char="v"/>
        <a:defRPr sz="2000" b="1"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85000"/>
        <a:buFont typeface="Wingdings" panose="05000000000000000000" pitchFamily="2" charset="2"/>
        <a:buChar char="v"/>
        <a:defRPr sz="2000" b="1"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85000"/>
        <a:buFont typeface="Wingdings" panose="05000000000000000000" pitchFamily="2" charset="2"/>
        <a:buChar char="v"/>
        <a:defRPr sz="2000" b="1"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www.sunteam.com.cn/putong/yingxiao.ht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62.xml"/><Relationship Id="rId3" Type="http://schemas.openxmlformats.org/officeDocument/2006/relationships/slide" Target="slide1.xml"/><Relationship Id="rId2" Type="http://schemas.openxmlformats.org/officeDocument/2006/relationships/slide" Target="slide31.xml"/><Relationship Id="rId1" Type="http://schemas.openxmlformats.org/officeDocument/2006/relationships/slide" Target="slide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4.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1.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34.xml"/><Relationship Id="rId1" Type="http://schemas.openxmlformats.org/officeDocument/2006/relationships/slide" Target="slide33.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27.GIF"/><Relationship Id="rId1" Type="http://schemas.openxmlformats.org/officeDocument/2006/relationships/hyperlink" Target="http://www.tudou.com/programs/view/w5wbj213164/"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44.xml"/><Relationship Id="rId2" Type="http://schemas.openxmlformats.org/officeDocument/2006/relationships/slide" Target="slide43.xml"/><Relationship Id="rId1" Type="http://schemas.openxmlformats.org/officeDocument/2006/relationships/image" Target="../media/image29.GI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slide" Target="slide41.xml"/><Relationship Id="rId1" Type="http://schemas.openxmlformats.org/officeDocument/2006/relationships/image" Target="../media/image3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2.emf"/><Relationship Id="rId1" Type="http://schemas.openxmlformats.org/officeDocument/2006/relationships/oleObject" Target="../embeddings/Workbook1.xls"/></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emf"/><Relationship Id="rId3" Type="http://schemas.openxmlformats.org/officeDocument/2006/relationships/tags" Target="../tags/tag3.xml"/><Relationship Id="rId2" Type="http://schemas.openxmlformats.org/officeDocument/2006/relationships/image" Target="../media/image33.png"/><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slide" Target="slide16.xml"/><Relationship Id="rId1" Type="http://schemas.openxmlformats.org/officeDocument/2006/relationships/image" Target="../media/image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wmf"/><Relationship Id="rId1" Type="http://schemas.openxmlformats.org/officeDocument/2006/relationships/image" Target="../media/image35.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9.wmf"/><Relationship Id="rId1"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矩形 4097"/>
          <p:cNvSpPr>
            <a:spLocks noRot="1"/>
          </p:cNvSpPr>
          <p:nvPr/>
        </p:nvSpPr>
        <p:spPr>
          <a:xfrm>
            <a:off x="684213" y="917575"/>
            <a:ext cx="7935912" cy="1725613"/>
          </a:xfrm>
          <a:prstGeom prst="rect">
            <a:avLst/>
          </a:prstGeom>
          <a:noFill/>
          <a:ln w="9525">
            <a:noFill/>
          </a:ln>
        </p:spPr>
        <p:txBody>
          <a:bodyPr anchor="ctr"/>
          <a:p>
            <a:pPr algn="ctr"/>
            <a:r>
              <a:rPr lang="zh-CN" altLang="en-US" sz="8500" b="1">
                <a:solidFill>
                  <a:schemeClr val="tx2"/>
                </a:solidFill>
                <a:latin typeface="黑体" panose="02010609060101010101" pitchFamily="2" charset="-122"/>
                <a:ea typeface="黑体" panose="02010609060101010101" pitchFamily="2" charset="-122"/>
              </a:rPr>
              <a:t>软件测试</a:t>
            </a:r>
            <a:endParaRPr lang="zh-CN" altLang="en-US" sz="8500" b="1">
              <a:solidFill>
                <a:schemeClr val="tx2"/>
              </a:solidFill>
              <a:latin typeface="黑体" panose="02010609060101010101" pitchFamily="2" charset="-122"/>
              <a:ea typeface="黑体" panose="02010609060101010101" pitchFamily="2" charset="-122"/>
            </a:endParaRPr>
          </a:p>
        </p:txBody>
      </p:sp>
      <p:sp>
        <p:nvSpPr>
          <p:cNvPr id="5122" name="矩形 4098"/>
          <p:cNvSpPr>
            <a:spLocks noRot="1"/>
          </p:cNvSpPr>
          <p:nvPr/>
        </p:nvSpPr>
        <p:spPr>
          <a:xfrm>
            <a:off x="539750" y="3094038"/>
            <a:ext cx="8135938" cy="2495550"/>
          </a:xfrm>
          <a:prstGeom prst="rect">
            <a:avLst/>
          </a:prstGeom>
          <a:noFill/>
          <a:ln w="9525">
            <a:noFill/>
          </a:ln>
        </p:spPr>
        <p:txBody>
          <a:bodyPr anchor="t"/>
          <a:p>
            <a:pPr marL="342900" indent="-342900" algn="ctr">
              <a:lnSpc>
                <a:spcPct val="105000"/>
              </a:lnSpc>
              <a:spcBef>
                <a:spcPct val="20000"/>
              </a:spcBef>
              <a:spcAft>
                <a:spcPct val="5000"/>
              </a:spcAft>
              <a:buClr>
                <a:schemeClr val="hlink"/>
              </a:buClr>
              <a:buSzPct val="70000"/>
              <a:buFont typeface="Wingdings" panose="05000000000000000000" pitchFamily="2" charset="2"/>
              <a:buNone/>
            </a:pPr>
            <a:r>
              <a:rPr lang="zh-CN" altLang="en-US" sz="4400" b="1">
                <a:solidFill>
                  <a:schemeClr val="tx2"/>
                </a:solidFill>
                <a:latin typeface="楷体_GB2312" pitchFamily="1" charset="-122"/>
                <a:ea typeface="楷体_GB2312" pitchFamily="1" charset="-122"/>
              </a:rPr>
              <a:t>授课教师：苏  晶</a:t>
            </a:r>
            <a:endParaRPr lang="zh-CN" altLang="en-US" sz="4400" b="1">
              <a:solidFill>
                <a:schemeClr val="tx2"/>
              </a:solidFill>
              <a:latin typeface="楷体_GB2312" pitchFamily="1" charset="-122"/>
              <a:ea typeface="楷体_GB2312" pitchFamily="1" charset="-122"/>
            </a:endParaRPr>
          </a:p>
          <a:p>
            <a:pPr marL="342900" indent="-342900" algn="ctr">
              <a:lnSpc>
                <a:spcPct val="105000"/>
              </a:lnSpc>
              <a:spcBef>
                <a:spcPct val="20000"/>
              </a:spcBef>
              <a:spcAft>
                <a:spcPct val="5000"/>
              </a:spcAft>
              <a:buClr>
                <a:schemeClr val="hlink"/>
              </a:buClr>
              <a:buSzPct val="70000"/>
              <a:buFont typeface="Wingdings" panose="05000000000000000000" pitchFamily="2" charset="2"/>
              <a:buNone/>
            </a:pPr>
            <a:r>
              <a:rPr lang="zh-CN" altLang="en-US" sz="4400" b="1">
                <a:solidFill>
                  <a:schemeClr val="tx2"/>
                </a:solidFill>
                <a:latin typeface="楷体_GB2312" pitchFamily="1" charset="-122"/>
                <a:ea typeface="楷体_GB2312" pitchFamily="1" charset="-122"/>
              </a:rPr>
              <a:t>联系方式：</a:t>
            </a:r>
            <a:r>
              <a:rPr lang="en-US" altLang="zh-CN" sz="4400" b="1">
                <a:solidFill>
                  <a:schemeClr val="tx2"/>
                </a:solidFill>
                <a:latin typeface="Times New Roman" panose="02020603050405020304" pitchFamily="2" charset="0"/>
                <a:ea typeface="宋体" panose="02010600030101010101" pitchFamily="2" charset="-122"/>
              </a:rPr>
              <a:t>advasesj@126.com</a:t>
            </a:r>
            <a:endParaRPr lang="en-US" altLang="zh-CN" sz="4400" b="1">
              <a:solidFill>
                <a:schemeClr val="tx2"/>
              </a:solidFill>
              <a:latin typeface="Times New Roman" panose="02020603050405020304" pitchFamily="2" charset="0"/>
              <a:ea typeface="宋体" panose="02010600030101010101" pitchFamily="2" charset="-122"/>
            </a:endParaRPr>
          </a:p>
          <a:p>
            <a:pPr marL="342900" indent="-342900" algn="ctr">
              <a:lnSpc>
                <a:spcPct val="105000"/>
              </a:lnSpc>
              <a:spcBef>
                <a:spcPct val="20000"/>
              </a:spcBef>
              <a:spcAft>
                <a:spcPct val="5000"/>
              </a:spcAft>
              <a:buClr>
                <a:schemeClr val="hlink"/>
              </a:buClr>
              <a:buSzPct val="70000"/>
              <a:buFont typeface="Wingdings" panose="05000000000000000000" pitchFamily="2" charset="2"/>
              <a:buNone/>
            </a:pPr>
            <a:r>
              <a:rPr lang="en-US" altLang="zh-CN" sz="4400" b="1">
                <a:solidFill>
                  <a:schemeClr val="tx2"/>
                </a:solidFill>
                <a:latin typeface="Times New Roman" panose="02020603050405020304" pitchFamily="2" charset="0"/>
                <a:ea typeface="宋体" panose="02010600030101010101" pitchFamily="2" charset="-122"/>
              </a:rPr>
              <a:t>QQ</a:t>
            </a:r>
            <a:r>
              <a:rPr lang="zh-CN" altLang="en-US" sz="4400" b="1">
                <a:solidFill>
                  <a:schemeClr val="tx2"/>
                </a:solidFill>
                <a:latin typeface="Arial" panose="020B0604020202020204" pitchFamily="34" charset="0"/>
                <a:ea typeface="楷体_GB2312" pitchFamily="1" charset="-122"/>
              </a:rPr>
              <a:t>：</a:t>
            </a:r>
            <a:r>
              <a:rPr lang="en-US" altLang="zh-CN" sz="4400" b="1">
                <a:solidFill>
                  <a:schemeClr val="tx2"/>
                </a:solidFill>
                <a:latin typeface="Times New Roman" panose="02020603050405020304" pitchFamily="2" charset="0"/>
                <a:ea typeface="宋体" panose="02010600030101010101" pitchFamily="2" charset="-122"/>
              </a:rPr>
              <a:t>12426822</a:t>
            </a:r>
            <a:endParaRPr lang="en-US" altLang="zh-CN" sz="4400" b="1">
              <a:solidFill>
                <a:schemeClr val="tx2"/>
              </a:solidFill>
              <a:latin typeface="Times New Roman" panose="02020603050405020304" pitchFamily="2" charset="0"/>
              <a:ea typeface="宋体" panose="02010600030101010101" pitchFamily="2" charset="-122"/>
            </a:endParaRPr>
          </a:p>
        </p:txBody>
      </p:sp>
      <p:pic>
        <p:nvPicPr>
          <p:cNvPr id="5123" name="图片 4099" descr="tuli">
            <a:hlinkClick r:id="rId1"/>
          </p:cNvPr>
          <p:cNvPicPr>
            <a:picLocks noChangeAspect="1"/>
          </p:cNvPicPr>
          <p:nvPr/>
        </p:nvPicPr>
        <p:blipFill>
          <a:blip r:embed="rId2"/>
          <a:stretch>
            <a:fillRect/>
          </a:stretch>
        </p:blipFill>
        <p:spPr>
          <a:xfrm>
            <a:off x="7524750" y="5300663"/>
            <a:ext cx="1133475" cy="114300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内容占位符 6145"/>
          <p:cNvSpPr>
            <a:spLocks noGrp="1" noRot="1"/>
          </p:cNvSpPr>
          <p:nvPr>
            <p:ph idx="1"/>
          </p:nvPr>
        </p:nvSpPr>
        <p:spPr>
          <a:xfrm>
            <a:off x="395288" y="476250"/>
            <a:ext cx="8353425" cy="6121400"/>
          </a:xfrm>
        </p:spPr>
        <p:txBody>
          <a:bodyPr anchor="t"/>
          <a:p>
            <a:pPr>
              <a:lnSpc>
                <a:spcPct val="110000"/>
              </a:lnSpc>
              <a:spcBef>
                <a:spcPct val="5000"/>
              </a:spcBef>
              <a:spcAft>
                <a:spcPct val="15000"/>
              </a:spcAft>
              <a:buNone/>
            </a:pPr>
            <a:r>
              <a:rPr lang="zh-CN" altLang="en-US" sz="3600" u="sng">
                <a:solidFill>
                  <a:srgbClr val="FF0000"/>
                </a:solidFill>
                <a:latin typeface="楷体_GB2312" pitchFamily="1" charset="-122"/>
              </a:rPr>
              <a:t>课程任务</a:t>
            </a:r>
            <a:endParaRPr lang="zh-CN" altLang="en-US" sz="600" u="sng">
              <a:solidFill>
                <a:srgbClr val="FF0000"/>
              </a:solidFill>
              <a:latin typeface="楷体_GB2312" pitchFamily="1" charset="-122"/>
            </a:endParaRPr>
          </a:p>
          <a:p>
            <a:pPr lvl="1">
              <a:lnSpc>
                <a:spcPct val="115000"/>
              </a:lnSpc>
              <a:spcBef>
                <a:spcPct val="5000"/>
              </a:spcBef>
              <a:spcAft>
                <a:spcPct val="5000"/>
              </a:spcAft>
            </a:pPr>
            <a:r>
              <a:rPr lang="zh-CN" altLang="en-US" sz="3600"/>
              <a:t>掌握软件测试的基本概念及理论</a:t>
            </a:r>
            <a:endParaRPr lang="zh-CN" altLang="en-US" sz="3600"/>
          </a:p>
          <a:p>
            <a:pPr lvl="1">
              <a:lnSpc>
                <a:spcPct val="115000"/>
              </a:lnSpc>
              <a:spcBef>
                <a:spcPct val="5000"/>
              </a:spcBef>
              <a:spcAft>
                <a:spcPct val="5000"/>
              </a:spcAft>
            </a:pPr>
            <a:r>
              <a:rPr lang="zh-CN" altLang="en-US" sz="3600"/>
              <a:t>掌握功能性测试</a:t>
            </a:r>
            <a:r>
              <a:rPr lang="en-US" altLang="zh-CN" sz="3600"/>
              <a:t>(</a:t>
            </a:r>
            <a:r>
              <a:rPr lang="zh-CN" altLang="en-US" sz="3600"/>
              <a:t>黑盒测试</a:t>
            </a:r>
            <a:r>
              <a:rPr lang="en-US" altLang="zh-CN" sz="3600"/>
              <a:t>)</a:t>
            </a:r>
            <a:r>
              <a:rPr lang="zh-CN" altLang="en-US" sz="3600"/>
              <a:t>和结构性测试</a:t>
            </a:r>
            <a:r>
              <a:rPr lang="en-US" altLang="zh-CN" sz="3600"/>
              <a:t>(</a:t>
            </a:r>
            <a:r>
              <a:rPr lang="zh-CN" altLang="en-US" sz="3600"/>
              <a:t>白盒测试</a:t>
            </a:r>
            <a:r>
              <a:rPr lang="en-US" altLang="zh-CN" sz="3600"/>
              <a:t>)</a:t>
            </a:r>
            <a:r>
              <a:rPr lang="zh-CN" altLang="en-US" sz="3600"/>
              <a:t>的各种方法 </a:t>
            </a:r>
            <a:endParaRPr lang="zh-CN" altLang="en-US" sz="3600"/>
          </a:p>
          <a:p>
            <a:pPr lvl="1">
              <a:lnSpc>
                <a:spcPct val="115000"/>
              </a:lnSpc>
              <a:spcBef>
                <a:spcPct val="5000"/>
              </a:spcBef>
              <a:spcAft>
                <a:spcPct val="5000"/>
              </a:spcAft>
            </a:pPr>
            <a:r>
              <a:rPr lang="zh-CN" altLang="en-US" sz="3600"/>
              <a:t>掌握软件测试过程</a:t>
            </a:r>
            <a:endParaRPr lang="zh-CN" altLang="en-US" sz="3600"/>
          </a:p>
          <a:p>
            <a:pPr lvl="1">
              <a:lnSpc>
                <a:spcPct val="115000"/>
              </a:lnSpc>
              <a:spcBef>
                <a:spcPct val="5000"/>
              </a:spcBef>
              <a:spcAft>
                <a:spcPct val="5000"/>
              </a:spcAft>
            </a:pPr>
            <a:r>
              <a:rPr lang="zh-CN" altLang="en-US" sz="3600"/>
              <a:t>掌握测试用例的编写方法</a:t>
            </a:r>
            <a:endParaRPr lang="zh-CN" altLang="en-US" sz="3600"/>
          </a:p>
          <a:p>
            <a:pPr lvl="1">
              <a:lnSpc>
                <a:spcPct val="115000"/>
              </a:lnSpc>
              <a:spcBef>
                <a:spcPct val="5000"/>
              </a:spcBef>
              <a:spcAft>
                <a:spcPct val="5000"/>
              </a:spcAft>
            </a:pPr>
            <a:r>
              <a:rPr lang="zh-CN" altLang="en-US" sz="3600"/>
              <a:t>熟悉缺陷管理、软件评测及软件测试过程管理的思想和方法</a:t>
            </a:r>
            <a:endParaRPr lang="zh-CN" altLang="en-US" sz="3600"/>
          </a:p>
          <a:p>
            <a:pPr lvl="1">
              <a:lnSpc>
                <a:spcPct val="115000"/>
              </a:lnSpc>
              <a:spcBef>
                <a:spcPct val="5000"/>
              </a:spcBef>
              <a:spcAft>
                <a:spcPct val="5000"/>
              </a:spcAft>
            </a:pPr>
            <a:r>
              <a:rPr lang="zh-CN" altLang="en-US" sz="3600"/>
              <a:t>熟悉常见自动化测试工具的使用</a:t>
            </a:r>
            <a:r>
              <a:rPr lang="zh-CN" altLang="en-US" sz="2000"/>
              <a:t> </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blinds(horizontal)">
                                      <p:cBhvr>
                                        <p:cTn id="7" dur="500"/>
                                        <p:tgtEl>
                                          <p:spTgt spid="6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blinds(horizontal)">
                                      <p:cBhvr>
                                        <p:cTn id="12" dur="500"/>
                                        <p:tgtEl>
                                          <p:spTgt spid="6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blinds(horizontal)">
                                      <p:cBhvr>
                                        <p:cTn id="17" dur="500"/>
                                        <p:tgtEl>
                                          <p:spTgt spid="6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46">
                                            <p:txEl>
                                              <p:pRg st="3" end="3"/>
                                            </p:txEl>
                                          </p:spTgt>
                                        </p:tgtEl>
                                        <p:attrNameLst>
                                          <p:attrName>style.visibility</p:attrName>
                                        </p:attrNameLst>
                                      </p:cBhvr>
                                      <p:to>
                                        <p:strVal val="visible"/>
                                      </p:to>
                                    </p:set>
                                    <p:animEffect transition="in" filter="blinds(horizontal)">
                                      <p:cBhvr>
                                        <p:cTn id="22" dur="500"/>
                                        <p:tgtEl>
                                          <p:spTgt spid="61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146">
                                            <p:txEl>
                                              <p:pRg st="4" end="4"/>
                                            </p:txEl>
                                          </p:spTgt>
                                        </p:tgtEl>
                                        <p:attrNameLst>
                                          <p:attrName>style.visibility</p:attrName>
                                        </p:attrNameLst>
                                      </p:cBhvr>
                                      <p:to>
                                        <p:strVal val="visible"/>
                                      </p:to>
                                    </p:set>
                                    <p:animEffect transition="in" filter="blinds(horizontal)">
                                      <p:cBhvr>
                                        <p:cTn id="27" dur="500"/>
                                        <p:tgtEl>
                                          <p:spTgt spid="61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146">
                                            <p:txEl>
                                              <p:pRg st="5" end="5"/>
                                            </p:txEl>
                                          </p:spTgt>
                                        </p:tgtEl>
                                        <p:attrNameLst>
                                          <p:attrName>style.visibility</p:attrName>
                                        </p:attrNameLst>
                                      </p:cBhvr>
                                      <p:to>
                                        <p:strVal val="visible"/>
                                      </p:to>
                                    </p:set>
                                    <p:animEffect transition="in" filter="blinds(horizontal)">
                                      <p:cBhvr>
                                        <p:cTn id="32" dur="500"/>
                                        <p:tgtEl>
                                          <p:spTgt spid="61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46">
                                            <p:txEl>
                                              <p:pRg st="6" end="6"/>
                                            </p:txEl>
                                          </p:spTgt>
                                        </p:tgtEl>
                                        <p:attrNameLst>
                                          <p:attrName>style.visibility</p:attrName>
                                        </p:attrNameLst>
                                      </p:cBhvr>
                                      <p:to>
                                        <p:strVal val="visible"/>
                                      </p:to>
                                    </p:set>
                                    <p:animEffect transition="in" filter="blinds(horizontal)">
                                      <p:cBhvr>
                                        <p:cTn id="37" dur="500"/>
                                        <p:tgtEl>
                                          <p:spTgt spid="61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内容占位符 7169"/>
          <p:cNvSpPr>
            <a:spLocks noGrp="1" noRot="1"/>
          </p:cNvSpPr>
          <p:nvPr>
            <p:ph idx="1"/>
          </p:nvPr>
        </p:nvSpPr>
        <p:spPr>
          <a:xfrm>
            <a:off x="611188" y="549275"/>
            <a:ext cx="8064500" cy="5975350"/>
          </a:xfrm>
        </p:spPr>
        <p:txBody>
          <a:bodyPr anchor="t"/>
          <a:p>
            <a:pPr>
              <a:lnSpc>
                <a:spcPct val="110000"/>
              </a:lnSpc>
              <a:spcBef>
                <a:spcPct val="10000"/>
              </a:spcBef>
              <a:spcAft>
                <a:spcPct val="5000"/>
              </a:spcAft>
              <a:buNone/>
            </a:pPr>
            <a:r>
              <a:rPr lang="zh-CN" altLang="en-US" sz="4400" u="sng" dirty="0">
                <a:solidFill>
                  <a:srgbClr val="FF0000"/>
                </a:solidFill>
              </a:rPr>
              <a:t>课程安排</a:t>
            </a:r>
            <a:endParaRPr lang="zh-CN" altLang="en-US" sz="4400" u="sng" dirty="0">
              <a:solidFill>
                <a:srgbClr val="FF0000"/>
              </a:solidFill>
            </a:endParaRPr>
          </a:p>
          <a:p>
            <a:pPr>
              <a:lnSpc>
                <a:spcPct val="110000"/>
              </a:lnSpc>
              <a:spcBef>
                <a:spcPct val="10000"/>
              </a:spcBef>
              <a:spcAft>
                <a:spcPct val="5000"/>
              </a:spcAft>
              <a:buNone/>
            </a:pPr>
            <a:r>
              <a:rPr lang="zh-CN" altLang="en-US" sz="3600" dirty="0">
                <a:solidFill>
                  <a:srgbClr val="FF0000"/>
                </a:solidFill>
              </a:rPr>
              <a:t>      </a:t>
            </a:r>
            <a:r>
              <a:rPr lang="zh-CN" altLang="en-US" sz="3600" dirty="0"/>
              <a:t>面授总学时48，实验学时</a:t>
            </a:r>
            <a:r>
              <a:rPr lang="en-US" altLang="zh-CN" sz="3600" dirty="0"/>
              <a:t>16</a:t>
            </a:r>
            <a:endParaRPr lang="en-US" altLang="zh-CN" sz="3600" dirty="0"/>
          </a:p>
          <a:p>
            <a:pPr>
              <a:lnSpc>
                <a:spcPct val="110000"/>
              </a:lnSpc>
              <a:spcBef>
                <a:spcPct val="10000"/>
              </a:spcBef>
              <a:spcAft>
                <a:spcPct val="5000"/>
              </a:spcAft>
              <a:buNone/>
            </a:pPr>
            <a:endParaRPr lang="zh-CN" altLang="en-US" sz="800" dirty="0"/>
          </a:p>
          <a:p>
            <a:pPr>
              <a:lnSpc>
                <a:spcPct val="110000"/>
              </a:lnSpc>
              <a:spcBef>
                <a:spcPct val="10000"/>
              </a:spcBef>
              <a:spcAft>
                <a:spcPct val="5000"/>
              </a:spcAft>
              <a:buNone/>
            </a:pPr>
            <a:r>
              <a:rPr lang="zh-CN" altLang="en-US" sz="4400" u="sng" dirty="0">
                <a:solidFill>
                  <a:srgbClr val="FF0000"/>
                </a:solidFill>
              </a:rPr>
              <a:t>本课重点</a:t>
            </a:r>
            <a:endParaRPr lang="zh-CN" altLang="en-US" sz="4400" u="sng" dirty="0">
              <a:solidFill>
                <a:srgbClr val="FF0000"/>
              </a:solidFill>
            </a:endParaRPr>
          </a:p>
          <a:p>
            <a:pPr>
              <a:lnSpc>
                <a:spcPct val="110000"/>
              </a:lnSpc>
              <a:spcBef>
                <a:spcPct val="10000"/>
              </a:spcBef>
              <a:spcAft>
                <a:spcPct val="5000"/>
              </a:spcAft>
              <a:buNone/>
            </a:pPr>
            <a:r>
              <a:rPr lang="zh-CN" altLang="en-US" sz="3600" dirty="0"/>
              <a:t>       动态白盒、黑盒测试技术、测试过程、缺陷管理、测试过程管理</a:t>
            </a:r>
            <a:endParaRPr lang="zh-CN" altLang="en-US" sz="3600" dirty="0"/>
          </a:p>
          <a:p>
            <a:pPr>
              <a:lnSpc>
                <a:spcPct val="110000"/>
              </a:lnSpc>
              <a:spcBef>
                <a:spcPct val="10000"/>
              </a:spcBef>
              <a:spcAft>
                <a:spcPct val="5000"/>
              </a:spcAft>
              <a:buNone/>
            </a:pPr>
            <a:endParaRPr lang="zh-CN" altLang="en-US" sz="800" dirty="0"/>
          </a:p>
          <a:p>
            <a:pPr>
              <a:lnSpc>
                <a:spcPct val="110000"/>
              </a:lnSpc>
              <a:spcBef>
                <a:spcPct val="10000"/>
              </a:spcBef>
              <a:spcAft>
                <a:spcPct val="5000"/>
              </a:spcAft>
              <a:buNone/>
            </a:pPr>
            <a:r>
              <a:rPr lang="zh-CN" altLang="en-US" sz="4400" u="sng" dirty="0">
                <a:solidFill>
                  <a:srgbClr val="FF0000"/>
                </a:solidFill>
              </a:rPr>
              <a:t>本课难点</a:t>
            </a:r>
            <a:endParaRPr lang="zh-CN" altLang="en-US" sz="4400" u="sng" dirty="0">
              <a:solidFill>
                <a:srgbClr val="FF0000"/>
              </a:solidFill>
            </a:endParaRPr>
          </a:p>
          <a:p>
            <a:pPr>
              <a:lnSpc>
                <a:spcPct val="110000"/>
              </a:lnSpc>
              <a:spcBef>
                <a:spcPct val="10000"/>
              </a:spcBef>
              <a:spcAft>
                <a:spcPct val="5000"/>
              </a:spcAft>
              <a:buNone/>
            </a:pPr>
            <a:r>
              <a:rPr lang="zh-CN" altLang="en-US" sz="3600" dirty="0"/>
              <a:t>       动态白盒、黑盒测试技术</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xEl>
                                              <p:charRg st="0" end="5"/>
                                            </p:txEl>
                                          </p:spTgt>
                                        </p:tgtEl>
                                        <p:attrNameLst>
                                          <p:attrName>style.visibility</p:attrName>
                                        </p:attrNameLst>
                                      </p:cBhvr>
                                      <p:to>
                                        <p:strVal val="visible"/>
                                      </p:to>
                                    </p:set>
                                    <p:animEffect transition="in" filter="blinds(horizontal)">
                                      <p:cBhvr>
                                        <p:cTn id="7" dur="500"/>
                                        <p:tgtEl>
                                          <p:spTgt spid="7170">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0">
                                            <p:txEl>
                                              <p:charRg st="5" end="26"/>
                                            </p:txEl>
                                          </p:spTgt>
                                        </p:tgtEl>
                                        <p:attrNameLst>
                                          <p:attrName>style.visibility</p:attrName>
                                        </p:attrNameLst>
                                      </p:cBhvr>
                                      <p:to>
                                        <p:strVal val="visible"/>
                                      </p:to>
                                    </p:set>
                                    <p:animEffect transition="in" filter="blinds(horizontal)">
                                      <p:cBhvr>
                                        <p:cTn id="12" dur="500"/>
                                        <p:tgtEl>
                                          <p:spTgt spid="7170">
                                            <p:txEl>
                                              <p:charRg st="5" end="2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70">
                                            <p:txEl>
                                              <p:charRg st="41" end="46"/>
                                            </p:txEl>
                                          </p:spTgt>
                                        </p:tgtEl>
                                        <p:attrNameLst>
                                          <p:attrName>style.visibility</p:attrName>
                                        </p:attrNameLst>
                                      </p:cBhvr>
                                      <p:to>
                                        <p:strVal val="visible"/>
                                      </p:to>
                                    </p:set>
                                    <p:animEffect transition="in" filter="blinds(horizontal)">
                                      <p:cBhvr>
                                        <p:cTn id="17" dur="500"/>
                                        <p:tgtEl>
                                          <p:spTgt spid="7170">
                                            <p:txEl>
                                              <p:charRg st="41" end="4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170">
                                            <p:txEl>
                                              <p:charRg st="46" end="61"/>
                                            </p:txEl>
                                          </p:spTgt>
                                        </p:tgtEl>
                                        <p:attrNameLst>
                                          <p:attrName>style.visibility</p:attrName>
                                        </p:attrNameLst>
                                      </p:cBhvr>
                                      <p:to>
                                        <p:strVal val="visible"/>
                                      </p:to>
                                    </p:set>
                                    <p:animEffect transition="in" filter="blinds(horizontal)">
                                      <p:cBhvr>
                                        <p:cTn id="20" dur="500"/>
                                        <p:tgtEl>
                                          <p:spTgt spid="7170">
                                            <p:txEl>
                                              <p:charRg st="46" end="6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170">
                                            <p:txEl>
                                              <p:charRg st="62" end="67"/>
                                            </p:txEl>
                                          </p:spTgt>
                                        </p:tgtEl>
                                        <p:attrNameLst>
                                          <p:attrName>style.visibility</p:attrName>
                                        </p:attrNameLst>
                                      </p:cBhvr>
                                      <p:to>
                                        <p:strVal val="visible"/>
                                      </p:to>
                                    </p:set>
                                    <p:animEffect transition="in" filter="blinds(horizontal)">
                                      <p:cBhvr>
                                        <p:cTn id="25" dur="500"/>
                                        <p:tgtEl>
                                          <p:spTgt spid="7170">
                                            <p:txEl>
                                              <p:charRg st="62" end="6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170">
                                            <p:txEl>
                                              <p:charRg st="67" end="82"/>
                                            </p:txEl>
                                          </p:spTgt>
                                        </p:tgtEl>
                                        <p:attrNameLst>
                                          <p:attrName>style.visibility</p:attrName>
                                        </p:attrNameLst>
                                      </p:cBhvr>
                                      <p:to>
                                        <p:strVal val="visible"/>
                                      </p:to>
                                    </p:set>
                                    <p:animEffect transition="in" filter="blinds(horizontal)">
                                      <p:cBhvr>
                                        <p:cTn id="28" dur="500"/>
                                        <p:tgtEl>
                                          <p:spTgt spid="7170">
                                            <p:txEl>
                                              <p:charRg st="67" end="8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内容占位符 7169"/>
          <p:cNvSpPr>
            <a:spLocks noGrp="1" noRot="1"/>
          </p:cNvSpPr>
          <p:nvPr>
            <p:ph idx="1"/>
          </p:nvPr>
        </p:nvSpPr>
        <p:spPr>
          <a:xfrm>
            <a:off x="611188" y="118745"/>
            <a:ext cx="8064500" cy="5975350"/>
          </a:xfrm>
        </p:spPr>
        <p:txBody>
          <a:bodyPr anchor="t"/>
          <a:p>
            <a:pPr>
              <a:lnSpc>
                <a:spcPct val="110000"/>
              </a:lnSpc>
              <a:spcBef>
                <a:spcPct val="10000"/>
              </a:spcBef>
              <a:spcAft>
                <a:spcPct val="5000"/>
              </a:spcAft>
              <a:buNone/>
            </a:pPr>
            <a:r>
              <a:rPr lang="zh-CN" altLang="en-US" sz="4400" u="sng" dirty="0">
                <a:solidFill>
                  <a:srgbClr val="FF0000"/>
                </a:solidFill>
              </a:rPr>
              <a:t>考核方式</a:t>
            </a:r>
            <a:endParaRPr lang="zh-CN" altLang="en-US" sz="4400" u="sng" dirty="0">
              <a:solidFill>
                <a:srgbClr val="FF0000"/>
              </a:solidFill>
            </a:endParaRPr>
          </a:p>
          <a:p>
            <a:pPr>
              <a:lnSpc>
                <a:spcPct val="110000"/>
              </a:lnSpc>
              <a:spcBef>
                <a:spcPct val="10000"/>
              </a:spcBef>
              <a:spcAft>
                <a:spcPct val="5000"/>
              </a:spcAft>
              <a:buNone/>
            </a:pPr>
            <a:r>
              <a:rPr lang="zh-CN" altLang="en-US" sz="3600" dirty="0">
                <a:solidFill>
                  <a:srgbClr val="FF0000"/>
                </a:solidFill>
              </a:rPr>
              <a:t>      </a:t>
            </a:r>
            <a:endParaRPr lang="zh-CN" altLang="en-US" sz="3600" dirty="0"/>
          </a:p>
        </p:txBody>
      </p:sp>
      <p:pic>
        <p:nvPicPr>
          <p:cNvPr id="4" name="图片 3" descr="20161208_074503"/>
          <p:cNvPicPr>
            <a:picLocks noChangeAspect="1"/>
          </p:cNvPicPr>
          <p:nvPr/>
        </p:nvPicPr>
        <p:blipFill>
          <a:blip r:embed="rId1"/>
          <a:stretch>
            <a:fillRect/>
          </a:stretch>
        </p:blipFill>
        <p:spPr>
          <a:xfrm>
            <a:off x="34925" y="948690"/>
            <a:ext cx="9050338" cy="5091113"/>
          </a:xfrm>
          <a:prstGeom prst="rect">
            <a:avLst/>
          </a:prstGeom>
          <a:solidFill>
            <a:schemeClr val="lt1"/>
          </a:solidFill>
        </p:spPr>
      </p:pic>
      <p:sp>
        <p:nvSpPr>
          <p:cNvPr id="5" name="文本框 4"/>
          <p:cNvSpPr txBox="1"/>
          <p:nvPr/>
        </p:nvSpPr>
        <p:spPr>
          <a:xfrm>
            <a:off x="1843405" y="5653405"/>
            <a:ext cx="5600700" cy="1014730"/>
          </a:xfrm>
          <a:prstGeom prst="rect">
            <a:avLst/>
          </a:prstGeom>
          <a:solidFill>
            <a:schemeClr val="accent5"/>
          </a:solidFill>
        </p:spPr>
        <p:txBody>
          <a:bodyPr wrap="square" rtlCol="0">
            <a:spAutoFit/>
          </a:bodyPr>
          <a:p>
            <a:pPr fontAlgn="base"/>
            <a:r>
              <a:rPr lang="zh-CN" altLang="en-US" sz="3000" b="1" strike="noStrike" noProof="1" dirty="0">
                <a:latin typeface="Arial" panose="020B0604020202020204" pitchFamily="34" charset="0"/>
                <a:ea typeface="楷体_GB2312" pitchFamily="1" charset="-122"/>
                <a:cs typeface="+mn-ea"/>
                <a:sym typeface="+mn-ea"/>
              </a:rPr>
              <a:t>过程性考核采用</a:t>
            </a:r>
            <a:r>
              <a:rPr lang="zh-CN" altLang="en-US" sz="3000" b="1" strike="noStrike" noProof="1" dirty="0">
                <a:solidFill>
                  <a:srgbClr val="FF0000"/>
                </a:solidFill>
                <a:latin typeface="Arial" panose="020B0604020202020204" pitchFamily="34" charset="0"/>
                <a:ea typeface="楷体_GB2312" pitchFamily="1" charset="-122"/>
                <a:cs typeface="+mn-ea"/>
                <a:sym typeface="+mn-ea"/>
              </a:rPr>
              <a:t>分组、分阶段</a:t>
            </a:r>
            <a:r>
              <a:rPr lang="zh-CN" altLang="en-US" sz="3000" b="1" strike="noStrike" noProof="1" dirty="0">
                <a:latin typeface="Arial" panose="020B0604020202020204" pitchFamily="34" charset="0"/>
                <a:ea typeface="楷体_GB2312" pitchFamily="1" charset="-122"/>
                <a:cs typeface="+mn-ea"/>
                <a:sym typeface="+mn-ea"/>
              </a:rPr>
              <a:t>任务的形式开展</a:t>
            </a:r>
            <a:endParaRPr lang="zh-CN" altLang="en-US" sz="3000" b="1" strike="noStrike" noProof="1">
              <a:solidFill>
                <a:srgbClr val="C00000"/>
              </a:solidFill>
              <a:uFillTx/>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1625" y="1007745"/>
            <a:ext cx="4371340" cy="5367655"/>
          </a:xfrm>
          <a:prstGeom prst="rect">
            <a:avLst/>
          </a:prstGeom>
          <a:solidFill>
            <a:schemeClr val="accent5"/>
          </a:solidFill>
        </p:spPr>
        <p:txBody>
          <a:bodyPr wrap="square" rtlCol="0">
            <a:spAutoFit/>
          </a:bodyPr>
          <a:p>
            <a:pPr>
              <a:lnSpc>
                <a:spcPct val="110000"/>
              </a:lnSpc>
            </a:pPr>
            <a:r>
              <a:rPr lang="zh-CN" altLang="zh-CN" sz="2400" b="1">
                <a:solidFill>
                  <a:schemeClr val="tx1"/>
                </a:solidFill>
                <a:uFillTx/>
                <a:ea typeface="华文新魏" panose="02010800040101010101" pitchFamily="2" charset="-122"/>
              </a:rPr>
              <a:t>实验成绩</a:t>
            </a:r>
            <a:endParaRPr lang="zh-CN" altLang="zh-CN" sz="2400" b="1">
              <a:solidFill>
                <a:schemeClr val="tx1"/>
              </a:solidFill>
              <a:uFillTx/>
              <a:ea typeface="华文新魏" panose="02010800040101010101" pitchFamily="2" charset="-122"/>
            </a:endParaRPr>
          </a:p>
          <a:p>
            <a:pPr>
              <a:lnSpc>
                <a:spcPct val="110000"/>
              </a:lnSpc>
            </a:pPr>
            <a:r>
              <a:rPr lang="zh-CN" altLang="zh-CN" sz="2400" b="1">
                <a:solidFill>
                  <a:srgbClr val="C00000"/>
                </a:solidFill>
                <a:uFillTx/>
                <a:ea typeface="华文新魏" panose="02010800040101010101" pitchFamily="2" charset="-122"/>
              </a:rPr>
              <a:t>实验</a:t>
            </a:r>
            <a:r>
              <a:rPr lang="en-US" altLang="zh-CN" sz="2400" b="1">
                <a:solidFill>
                  <a:srgbClr val="C00000"/>
                </a:solidFill>
                <a:uFillTx/>
                <a:ea typeface="华文新魏" panose="02010800040101010101" pitchFamily="2" charset="-122"/>
              </a:rPr>
              <a:t>1 </a:t>
            </a:r>
            <a:r>
              <a:rPr lang="zh-CN" altLang="en-US" sz="2400" b="1">
                <a:solidFill>
                  <a:srgbClr val="C00000"/>
                </a:solidFill>
                <a:uFillTx/>
                <a:ea typeface="华文新魏" panose="02010800040101010101" pitchFamily="2" charset="-122"/>
                <a:sym typeface="+mn-ea"/>
              </a:rPr>
              <a:t>黑盒测试</a:t>
            </a:r>
            <a:r>
              <a:rPr lang="en-US" altLang="zh-CN" sz="2400" b="1">
                <a:solidFill>
                  <a:srgbClr val="C00000"/>
                </a:solidFill>
                <a:uFillTx/>
                <a:ea typeface="华文新魏" panose="02010800040101010101" pitchFamily="2" charset="-122"/>
                <a:sym typeface="+mn-ea"/>
              </a:rPr>
              <a:t>-</a:t>
            </a:r>
            <a:r>
              <a:rPr lang="zh-CN" altLang="en-US" sz="2400" b="1">
                <a:solidFill>
                  <a:srgbClr val="C00000"/>
                </a:solidFill>
                <a:uFillTx/>
                <a:ea typeface="华文新魏" panose="02010800040101010101" pitchFamily="2" charset="-122"/>
                <a:sym typeface="+mn-ea"/>
              </a:rPr>
              <a:t>等价类划分和边界值分析法的应用</a:t>
            </a:r>
            <a:r>
              <a:rPr lang="en-US" altLang="zh-CN" sz="2400" b="1">
                <a:solidFill>
                  <a:srgbClr val="C00000"/>
                </a:solidFill>
                <a:uFillTx/>
                <a:ea typeface="华文新魏" panose="02010800040101010101" pitchFamily="2" charset="-122"/>
              </a:rPr>
              <a:t>	 </a:t>
            </a:r>
            <a:endParaRPr lang="zh-CN" altLang="en-US" sz="2400" b="1">
              <a:solidFill>
                <a:srgbClr val="C00000"/>
              </a:solidFill>
              <a:uFillTx/>
              <a:ea typeface="华文新魏" panose="02010800040101010101" pitchFamily="2" charset="-122"/>
            </a:endParaRPr>
          </a:p>
          <a:p>
            <a:pPr>
              <a:lnSpc>
                <a:spcPct val="110000"/>
              </a:lnSpc>
            </a:pPr>
            <a:r>
              <a:rPr lang="zh-CN" altLang="en-US" sz="2400" b="1">
                <a:solidFill>
                  <a:srgbClr val="C00000"/>
                </a:solidFill>
                <a:uFillTx/>
                <a:ea typeface="华文新魏" panose="02010800040101010101" pitchFamily="2" charset="-122"/>
              </a:rPr>
              <a:t>实验</a:t>
            </a:r>
            <a:r>
              <a:rPr lang="en-US" altLang="zh-CN" sz="2400" b="1">
                <a:solidFill>
                  <a:srgbClr val="C00000"/>
                </a:solidFill>
                <a:uFillTx/>
                <a:ea typeface="华文新魏" panose="02010800040101010101" pitchFamily="2" charset="-122"/>
              </a:rPr>
              <a:t>2 </a:t>
            </a:r>
            <a:r>
              <a:rPr lang="zh-CN" altLang="en-US" sz="2400" b="1">
                <a:solidFill>
                  <a:srgbClr val="C00000"/>
                </a:solidFill>
                <a:uFillTx/>
                <a:ea typeface="华文新魏" panose="02010800040101010101" pitchFamily="2" charset="-122"/>
                <a:sym typeface="+mn-ea"/>
              </a:rPr>
              <a:t>黑盒测试</a:t>
            </a:r>
            <a:r>
              <a:rPr lang="en-US" altLang="zh-CN" sz="2400" b="1">
                <a:solidFill>
                  <a:srgbClr val="C00000"/>
                </a:solidFill>
                <a:uFillTx/>
                <a:ea typeface="华文新魏" panose="02010800040101010101" pitchFamily="2" charset="-122"/>
                <a:sym typeface="+mn-ea"/>
              </a:rPr>
              <a:t>-</a:t>
            </a:r>
            <a:r>
              <a:rPr lang="zh-CN" altLang="en-US" sz="2400" b="1">
                <a:solidFill>
                  <a:srgbClr val="C00000"/>
                </a:solidFill>
                <a:uFillTx/>
                <a:ea typeface="华文新魏" panose="02010800040101010101" pitchFamily="2" charset="-122"/>
                <a:sym typeface="+mn-ea"/>
              </a:rPr>
              <a:t>因果图分析和判定表驱动法的应用</a:t>
            </a:r>
            <a:r>
              <a:rPr lang="en-US" altLang="zh-CN" sz="2400" b="1">
                <a:solidFill>
                  <a:srgbClr val="C00000"/>
                </a:solidFill>
                <a:uFillTx/>
                <a:ea typeface="华文新魏" panose="02010800040101010101" pitchFamily="2" charset="-122"/>
              </a:rPr>
              <a:t>	 </a:t>
            </a:r>
            <a:endParaRPr lang="zh-CN" altLang="en-US" sz="2400" b="1">
              <a:solidFill>
                <a:srgbClr val="C00000"/>
              </a:solidFill>
              <a:uFillTx/>
              <a:ea typeface="华文新魏" panose="02010800040101010101" pitchFamily="2" charset="-122"/>
            </a:endParaRPr>
          </a:p>
          <a:p>
            <a:pPr>
              <a:lnSpc>
                <a:spcPct val="110000"/>
              </a:lnSpc>
            </a:pPr>
            <a:r>
              <a:rPr lang="zh-CN" altLang="en-US" sz="2400" b="1">
                <a:solidFill>
                  <a:srgbClr val="C00000"/>
                </a:solidFill>
                <a:uFillTx/>
                <a:ea typeface="华文新魏" panose="02010800040101010101" pitchFamily="2" charset="-122"/>
              </a:rPr>
              <a:t>实验</a:t>
            </a:r>
            <a:r>
              <a:rPr lang="en-US" altLang="zh-CN" sz="2400" b="1">
                <a:solidFill>
                  <a:srgbClr val="C00000"/>
                </a:solidFill>
                <a:uFillTx/>
                <a:ea typeface="华文新魏" panose="02010800040101010101" pitchFamily="2" charset="-122"/>
              </a:rPr>
              <a:t>3 </a:t>
            </a:r>
            <a:r>
              <a:rPr lang="zh-CN" altLang="en-US" sz="2400" b="1">
                <a:solidFill>
                  <a:srgbClr val="C00000"/>
                </a:solidFill>
                <a:uFillTx/>
                <a:ea typeface="华文新魏" panose="02010800040101010101" pitchFamily="2" charset="-122"/>
                <a:sym typeface="+mn-ea"/>
              </a:rPr>
              <a:t>白盒测试-逻辑覆盖的应用</a:t>
            </a:r>
            <a:r>
              <a:rPr lang="en-US" altLang="zh-CN" sz="2400" b="1">
                <a:solidFill>
                  <a:srgbClr val="C00000"/>
                </a:solidFill>
                <a:uFillTx/>
                <a:ea typeface="华文新魏" panose="02010800040101010101" pitchFamily="2" charset="-122"/>
                <a:sym typeface="+mn-ea"/>
              </a:rPr>
              <a:t>	 </a:t>
            </a:r>
            <a:endParaRPr lang="zh-CN" altLang="en-US" sz="2400" b="1">
              <a:solidFill>
                <a:srgbClr val="C00000"/>
              </a:solidFill>
              <a:uFillTx/>
              <a:ea typeface="华文新魏" panose="02010800040101010101" pitchFamily="2" charset="-122"/>
              <a:sym typeface="+mn-ea"/>
            </a:endParaRPr>
          </a:p>
          <a:p>
            <a:pPr>
              <a:lnSpc>
                <a:spcPct val="110000"/>
              </a:lnSpc>
            </a:pPr>
            <a:r>
              <a:rPr lang="zh-CN" altLang="en-US" sz="2400" b="1">
                <a:solidFill>
                  <a:srgbClr val="C00000"/>
                </a:solidFill>
                <a:uFillTx/>
                <a:ea typeface="华文新魏" panose="02010800040101010101" pitchFamily="2" charset="-122"/>
                <a:sym typeface="+mn-ea"/>
              </a:rPr>
              <a:t>实验</a:t>
            </a:r>
            <a:r>
              <a:rPr lang="en-US" altLang="zh-CN" sz="2400" b="1">
                <a:solidFill>
                  <a:srgbClr val="C00000"/>
                </a:solidFill>
                <a:uFillTx/>
                <a:ea typeface="华文新魏" panose="02010800040101010101" pitchFamily="2" charset="-122"/>
                <a:sym typeface="+mn-ea"/>
              </a:rPr>
              <a:t>4 </a:t>
            </a:r>
            <a:r>
              <a:rPr lang="zh-CN" altLang="en-US" sz="2400" b="1">
                <a:solidFill>
                  <a:srgbClr val="C00000"/>
                </a:solidFill>
                <a:uFillTx/>
                <a:ea typeface="华文新魏" panose="02010800040101010101" pitchFamily="2" charset="-122"/>
                <a:sym typeface="+mn-ea"/>
              </a:rPr>
              <a:t>白盒测试-基本路径测试的应用                                 </a:t>
            </a:r>
            <a:endParaRPr lang="zh-CN" altLang="en-US" sz="2400" b="1">
              <a:solidFill>
                <a:srgbClr val="C00000"/>
              </a:solidFill>
              <a:uFillTx/>
              <a:ea typeface="华文新魏" panose="02010800040101010101" pitchFamily="2" charset="-122"/>
              <a:sym typeface="+mn-ea"/>
            </a:endParaRPr>
          </a:p>
          <a:p>
            <a:pPr>
              <a:lnSpc>
                <a:spcPct val="110000"/>
              </a:lnSpc>
            </a:pPr>
            <a:r>
              <a:rPr lang="zh-CN" altLang="en-US" sz="2400" b="1">
                <a:solidFill>
                  <a:srgbClr val="C00000"/>
                </a:solidFill>
                <a:uFillTx/>
                <a:ea typeface="华文新魏" panose="02010800040101010101" pitchFamily="2" charset="-122"/>
              </a:rPr>
              <a:t>实验</a:t>
            </a:r>
            <a:r>
              <a:rPr lang="en-US" altLang="zh-CN" sz="2400" b="1">
                <a:solidFill>
                  <a:srgbClr val="C00000"/>
                </a:solidFill>
                <a:uFillTx/>
                <a:ea typeface="华文新魏" panose="02010800040101010101" pitchFamily="2" charset="-122"/>
              </a:rPr>
              <a:t>5</a:t>
            </a:r>
            <a:r>
              <a:rPr lang="en-US" altLang="zh-CN" sz="2400" b="1">
                <a:solidFill>
                  <a:srgbClr val="C00000"/>
                </a:solidFill>
                <a:uFillTx/>
                <a:ea typeface="华文新魏" panose="02010800040101010101" pitchFamily="2" charset="-122"/>
              </a:rPr>
              <a:t> </a:t>
            </a:r>
            <a:r>
              <a:rPr lang="zh-CN" altLang="en-US" sz="2400" b="1">
                <a:solidFill>
                  <a:srgbClr val="C00000"/>
                </a:solidFill>
                <a:uFillTx/>
                <a:ea typeface="华文新魏" panose="02010800040101010101" pitchFamily="2" charset="-122"/>
              </a:rPr>
              <a:t>单元测试                 </a:t>
            </a:r>
            <a:r>
              <a:rPr lang="en-US" altLang="zh-CN" sz="2400" b="1">
                <a:solidFill>
                  <a:srgbClr val="C00000"/>
                </a:solidFill>
                <a:uFillTx/>
                <a:ea typeface="华文新魏" panose="02010800040101010101" pitchFamily="2" charset="-122"/>
              </a:rPr>
              <a:t>   </a:t>
            </a:r>
            <a:endParaRPr lang="zh-CN" altLang="en-US" sz="2400" b="1">
              <a:solidFill>
                <a:srgbClr val="C00000"/>
              </a:solidFill>
              <a:uFillTx/>
              <a:ea typeface="华文新魏" panose="02010800040101010101" pitchFamily="2" charset="-122"/>
            </a:endParaRPr>
          </a:p>
          <a:p>
            <a:pPr>
              <a:lnSpc>
                <a:spcPct val="110000"/>
              </a:lnSpc>
            </a:pPr>
            <a:r>
              <a:rPr lang="zh-CN" altLang="en-US" sz="2400" b="1">
                <a:solidFill>
                  <a:srgbClr val="C00000"/>
                </a:solidFill>
                <a:uFillTx/>
                <a:ea typeface="华文新魏" panose="02010800040101010101" pitchFamily="2" charset="-122"/>
                <a:sym typeface="+mn-ea"/>
              </a:rPr>
              <a:t>实验</a:t>
            </a:r>
            <a:r>
              <a:rPr lang="en-US" altLang="zh-CN" sz="2400" b="1">
                <a:solidFill>
                  <a:srgbClr val="C00000"/>
                </a:solidFill>
                <a:uFillTx/>
                <a:ea typeface="华文新魏" panose="02010800040101010101" pitchFamily="2" charset="-122"/>
                <a:sym typeface="+mn-ea"/>
              </a:rPr>
              <a:t>6 </a:t>
            </a:r>
            <a:r>
              <a:rPr lang="zh-CN" altLang="en-US" sz="2400" b="1">
                <a:solidFill>
                  <a:srgbClr val="C00000"/>
                </a:solidFill>
                <a:uFillTx/>
                <a:ea typeface="华文新魏" panose="02010800040101010101" pitchFamily="2" charset="-122"/>
                <a:sym typeface="+mn-ea"/>
              </a:rPr>
              <a:t>执行测试用例</a:t>
            </a:r>
            <a:r>
              <a:rPr lang="zh-CN" altLang="en-US" sz="2400" b="1">
                <a:solidFill>
                  <a:srgbClr val="C00000"/>
                </a:solidFill>
                <a:uFillTx/>
                <a:ea typeface="华文新魏" panose="02010800040101010101" pitchFamily="2" charset="-122"/>
                <a:sym typeface="+mn-ea"/>
              </a:rPr>
              <a:t>            </a:t>
            </a:r>
            <a:endParaRPr lang="zh-CN" altLang="en-US" sz="2400" b="1">
              <a:solidFill>
                <a:srgbClr val="C00000"/>
              </a:solidFill>
              <a:uFillTx/>
              <a:ea typeface="华文新魏" panose="02010800040101010101" pitchFamily="2" charset="-122"/>
              <a:sym typeface="+mn-ea"/>
            </a:endParaRPr>
          </a:p>
          <a:p>
            <a:pPr>
              <a:lnSpc>
                <a:spcPct val="110000"/>
              </a:lnSpc>
            </a:pPr>
            <a:r>
              <a:rPr lang="zh-CN" altLang="en-US" sz="2400" b="1">
                <a:solidFill>
                  <a:srgbClr val="C00000"/>
                </a:solidFill>
                <a:uFillTx/>
                <a:ea typeface="华文新魏" panose="02010800040101010101" pitchFamily="2" charset="-122"/>
                <a:sym typeface="+mn-ea"/>
              </a:rPr>
              <a:t>实验</a:t>
            </a:r>
            <a:r>
              <a:rPr lang="en-US" altLang="zh-CN" sz="2400" b="1">
                <a:solidFill>
                  <a:srgbClr val="C00000"/>
                </a:solidFill>
                <a:uFillTx/>
                <a:ea typeface="华文新魏" panose="02010800040101010101" pitchFamily="2" charset="-122"/>
                <a:sym typeface="+mn-ea"/>
              </a:rPr>
              <a:t>7 </a:t>
            </a:r>
            <a:r>
              <a:rPr lang="zh-CN" altLang="en-US" sz="2400" b="1">
                <a:solidFill>
                  <a:srgbClr val="C00000"/>
                </a:solidFill>
                <a:uFillTx/>
                <a:ea typeface="华文新魏" panose="02010800040101010101" pitchFamily="2" charset="-122"/>
                <a:sym typeface="+mn-ea"/>
              </a:rPr>
              <a:t>系统功能测试</a:t>
            </a:r>
            <a:r>
              <a:rPr lang="zh-CN" altLang="en-US" sz="2400" b="1">
                <a:solidFill>
                  <a:srgbClr val="C00000"/>
                </a:solidFill>
                <a:uFillTx/>
                <a:ea typeface="华文新魏" panose="02010800040101010101" pitchFamily="2" charset="-122"/>
                <a:sym typeface="+mn-ea"/>
              </a:rPr>
              <a:t>           </a:t>
            </a:r>
            <a:endParaRPr lang="zh-CN" altLang="en-US" sz="2400" b="1">
              <a:solidFill>
                <a:srgbClr val="C00000"/>
              </a:solidFill>
              <a:uFillTx/>
              <a:ea typeface="华文新魏" panose="02010800040101010101" pitchFamily="2" charset="-122"/>
              <a:sym typeface="+mn-ea"/>
            </a:endParaRPr>
          </a:p>
          <a:p>
            <a:pPr>
              <a:lnSpc>
                <a:spcPct val="110000"/>
              </a:lnSpc>
            </a:pPr>
            <a:r>
              <a:rPr lang="zh-CN" altLang="en-US" sz="2400" b="1">
                <a:solidFill>
                  <a:srgbClr val="C00000"/>
                </a:solidFill>
                <a:uFillTx/>
                <a:ea typeface="华文新魏" panose="02010800040101010101" pitchFamily="2" charset="-122"/>
                <a:sym typeface="+mn-ea"/>
              </a:rPr>
              <a:t>实验</a:t>
            </a:r>
            <a:r>
              <a:rPr lang="en-US" altLang="zh-CN" sz="2400" b="1">
                <a:solidFill>
                  <a:srgbClr val="C00000"/>
                </a:solidFill>
                <a:uFillTx/>
                <a:ea typeface="华文新魏" panose="02010800040101010101" pitchFamily="2" charset="-122"/>
                <a:sym typeface="+mn-ea"/>
              </a:rPr>
              <a:t>8 </a:t>
            </a:r>
            <a:r>
              <a:rPr lang="zh-CN" altLang="en-US" sz="2400" b="1">
                <a:solidFill>
                  <a:srgbClr val="C00000"/>
                </a:solidFill>
                <a:uFillTx/>
                <a:ea typeface="华文新魏" panose="02010800040101010101" pitchFamily="2" charset="-122"/>
                <a:sym typeface="+mn-ea"/>
              </a:rPr>
              <a:t>系统性能测试</a:t>
            </a:r>
            <a:r>
              <a:rPr lang="zh-CN" altLang="en-US" sz="2400" b="1">
                <a:solidFill>
                  <a:srgbClr val="C00000"/>
                </a:solidFill>
                <a:uFillTx/>
                <a:ea typeface="华文新魏" panose="02010800040101010101" pitchFamily="2" charset="-122"/>
                <a:sym typeface="+mn-ea"/>
              </a:rPr>
              <a:t>      </a:t>
            </a:r>
            <a:endParaRPr lang="zh-CN" altLang="en-US" sz="2400" b="1">
              <a:solidFill>
                <a:srgbClr val="C00000"/>
              </a:solidFill>
              <a:uFillTx/>
              <a:ea typeface="华文新魏" panose="02010800040101010101" pitchFamily="2" charset="-122"/>
              <a:sym typeface="+mn-ea"/>
            </a:endParaRPr>
          </a:p>
        </p:txBody>
      </p:sp>
      <p:sp>
        <p:nvSpPr>
          <p:cNvPr id="6" name="文本框 5"/>
          <p:cNvSpPr txBox="1"/>
          <p:nvPr/>
        </p:nvSpPr>
        <p:spPr>
          <a:xfrm>
            <a:off x="4672330" y="1007745"/>
            <a:ext cx="4124960" cy="3743960"/>
          </a:xfrm>
          <a:prstGeom prst="rect">
            <a:avLst/>
          </a:prstGeom>
          <a:solidFill>
            <a:srgbClr val="F3DC96"/>
          </a:solidFill>
        </p:spPr>
        <p:txBody>
          <a:bodyPr wrap="square" rtlCol="0">
            <a:spAutoFit/>
          </a:bodyPr>
          <a:p>
            <a:pPr>
              <a:lnSpc>
                <a:spcPct val="110000"/>
              </a:lnSpc>
            </a:pPr>
            <a:r>
              <a:rPr lang="zh-CN" altLang="zh-CN" sz="2400" b="1">
                <a:solidFill>
                  <a:schemeClr val="tx1"/>
                </a:solidFill>
                <a:uFillTx/>
                <a:ea typeface="华文新魏" panose="02010800040101010101" pitchFamily="2" charset="-122"/>
              </a:rPr>
              <a:t>基础知识在线测试成绩</a:t>
            </a:r>
            <a:endParaRPr lang="zh-CN" altLang="zh-CN" sz="2400" b="1">
              <a:solidFill>
                <a:schemeClr val="tx1"/>
              </a:solidFill>
              <a:uFillTx/>
              <a:ea typeface="华文新魏" panose="02010800040101010101" pitchFamily="2" charset="-122"/>
            </a:endParaRPr>
          </a:p>
          <a:p>
            <a:pPr>
              <a:lnSpc>
                <a:spcPct val="110000"/>
              </a:lnSpc>
            </a:pPr>
            <a:r>
              <a:rPr lang="zh-CN" altLang="en-US" sz="2400" b="1">
                <a:solidFill>
                  <a:srgbClr val="C00000"/>
                </a:solidFill>
                <a:uFillTx/>
                <a:ea typeface="华文新魏" panose="02010800040101010101" pitchFamily="2" charset="-122"/>
              </a:rPr>
              <a:t>第</a:t>
            </a:r>
            <a:r>
              <a:rPr lang="en-US" altLang="zh-CN" sz="2400" b="1">
                <a:solidFill>
                  <a:srgbClr val="C00000"/>
                </a:solidFill>
                <a:uFillTx/>
                <a:ea typeface="华文新魏" panose="02010800040101010101" pitchFamily="2" charset="-122"/>
              </a:rPr>
              <a:t>1</a:t>
            </a:r>
            <a:r>
              <a:rPr lang="zh-CN" altLang="en-US" sz="2400" b="1">
                <a:solidFill>
                  <a:srgbClr val="C00000"/>
                </a:solidFill>
                <a:uFillTx/>
                <a:ea typeface="华文新魏" panose="02010800040101010101" pitchFamily="2" charset="-122"/>
              </a:rPr>
              <a:t>章</a:t>
            </a:r>
            <a:r>
              <a:rPr lang="en-US" altLang="zh-CN" sz="2400" b="1">
                <a:solidFill>
                  <a:srgbClr val="C00000"/>
                </a:solidFill>
                <a:uFillTx/>
                <a:ea typeface="华文新魏" panose="02010800040101010101" pitchFamily="2" charset="-122"/>
              </a:rPr>
              <a:t> </a:t>
            </a:r>
            <a:r>
              <a:rPr lang="zh-CN" altLang="en-US" sz="2400" b="1">
                <a:solidFill>
                  <a:srgbClr val="C00000"/>
                </a:solidFill>
                <a:uFillTx/>
                <a:ea typeface="华文新魏" panose="02010800040101010101" pitchFamily="2" charset="-122"/>
              </a:rPr>
              <a:t>软件测试概述</a:t>
            </a:r>
            <a:endParaRPr lang="zh-CN" altLang="en-US" sz="2400" b="1">
              <a:solidFill>
                <a:srgbClr val="C00000"/>
              </a:solidFill>
              <a:uFillTx/>
              <a:ea typeface="华文新魏" panose="02010800040101010101" pitchFamily="2" charset="-122"/>
            </a:endParaRPr>
          </a:p>
          <a:p>
            <a:pPr>
              <a:lnSpc>
                <a:spcPct val="110000"/>
              </a:lnSpc>
            </a:pPr>
            <a:r>
              <a:rPr lang="zh-CN" altLang="en-US" sz="2400" b="1">
                <a:solidFill>
                  <a:srgbClr val="C00000"/>
                </a:solidFill>
                <a:uFillTx/>
                <a:ea typeface="华文新魏" panose="02010800040101010101" pitchFamily="2" charset="-122"/>
              </a:rPr>
              <a:t>第</a:t>
            </a:r>
            <a:r>
              <a:rPr lang="en-US" altLang="zh-CN" sz="2400" b="1">
                <a:solidFill>
                  <a:srgbClr val="C00000"/>
                </a:solidFill>
                <a:uFillTx/>
                <a:ea typeface="华文新魏" panose="02010800040101010101" pitchFamily="2" charset="-122"/>
              </a:rPr>
              <a:t>2</a:t>
            </a:r>
            <a:r>
              <a:rPr lang="zh-CN" altLang="en-US" sz="2400" b="1">
                <a:solidFill>
                  <a:srgbClr val="C00000"/>
                </a:solidFill>
                <a:uFillTx/>
                <a:ea typeface="华文新魏" panose="02010800040101010101" pitchFamily="2" charset="-122"/>
              </a:rPr>
              <a:t>章</a:t>
            </a:r>
            <a:r>
              <a:rPr lang="en-US" altLang="zh-CN" sz="2400" b="1">
                <a:solidFill>
                  <a:srgbClr val="C00000"/>
                </a:solidFill>
                <a:uFillTx/>
                <a:ea typeface="华文新魏" panose="02010800040101010101" pitchFamily="2" charset="-122"/>
              </a:rPr>
              <a:t> </a:t>
            </a:r>
            <a:r>
              <a:rPr lang="zh-CN" altLang="en-US" sz="2400" b="1">
                <a:solidFill>
                  <a:srgbClr val="C00000"/>
                </a:solidFill>
                <a:uFillTx/>
                <a:ea typeface="华文新魏" panose="02010800040101010101" pitchFamily="2" charset="-122"/>
              </a:rPr>
              <a:t>黑盒测试</a:t>
            </a:r>
            <a:r>
              <a:rPr lang="en-US" altLang="zh-CN" sz="2400" b="1">
                <a:solidFill>
                  <a:srgbClr val="C00000"/>
                </a:solidFill>
                <a:uFillTx/>
                <a:ea typeface="华文新魏" panose="02010800040101010101" pitchFamily="2" charset="-122"/>
              </a:rPr>
              <a:t>     </a:t>
            </a:r>
            <a:endParaRPr lang="zh-CN" altLang="en-US" sz="2400" b="1">
              <a:solidFill>
                <a:srgbClr val="C00000"/>
              </a:solidFill>
              <a:uFillTx/>
              <a:ea typeface="华文新魏" panose="02010800040101010101" pitchFamily="2" charset="-122"/>
            </a:endParaRPr>
          </a:p>
          <a:p>
            <a:pPr>
              <a:lnSpc>
                <a:spcPct val="110000"/>
              </a:lnSpc>
            </a:pPr>
            <a:r>
              <a:rPr lang="zh-CN" altLang="en-US" sz="2400" b="1">
                <a:solidFill>
                  <a:srgbClr val="C00000"/>
                </a:solidFill>
                <a:uFillTx/>
                <a:ea typeface="华文新魏" panose="02010800040101010101" pitchFamily="2" charset="-122"/>
              </a:rPr>
              <a:t>第</a:t>
            </a:r>
            <a:r>
              <a:rPr lang="en-US" altLang="zh-CN" sz="2400" b="1">
                <a:solidFill>
                  <a:srgbClr val="C00000"/>
                </a:solidFill>
                <a:uFillTx/>
                <a:ea typeface="华文新魏" panose="02010800040101010101" pitchFamily="2" charset="-122"/>
              </a:rPr>
              <a:t>3</a:t>
            </a:r>
            <a:r>
              <a:rPr lang="zh-CN" altLang="en-US" sz="2400" b="1">
                <a:solidFill>
                  <a:srgbClr val="C00000"/>
                </a:solidFill>
                <a:uFillTx/>
                <a:ea typeface="华文新魏" panose="02010800040101010101" pitchFamily="2" charset="-122"/>
              </a:rPr>
              <a:t>章</a:t>
            </a:r>
            <a:r>
              <a:rPr lang="en-US" altLang="zh-CN" sz="2400" b="1">
                <a:solidFill>
                  <a:srgbClr val="C00000"/>
                </a:solidFill>
                <a:uFillTx/>
                <a:ea typeface="华文新魏" panose="02010800040101010101" pitchFamily="2" charset="-122"/>
              </a:rPr>
              <a:t> </a:t>
            </a:r>
            <a:r>
              <a:rPr lang="zh-CN" altLang="en-US" sz="2400" b="1">
                <a:solidFill>
                  <a:srgbClr val="C00000"/>
                </a:solidFill>
                <a:uFillTx/>
                <a:ea typeface="华文新魏" panose="02010800040101010101" pitchFamily="2" charset="-122"/>
              </a:rPr>
              <a:t>白盒测试</a:t>
            </a:r>
            <a:r>
              <a:rPr lang="en-US" altLang="zh-CN" sz="2400" b="1">
                <a:solidFill>
                  <a:srgbClr val="C00000"/>
                </a:solidFill>
                <a:uFillTx/>
                <a:ea typeface="华文新魏" panose="02010800040101010101" pitchFamily="2" charset="-122"/>
              </a:rPr>
              <a:t>           </a:t>
            </a:r>
            <a:endParaRPr lang="zh-CN" altLang="en-US" sz="2400" b="1">
              <a:solidFill>
                <a:srgbClr val="C00000"/>
              </a:solidFill>
              <a:uFillTx/>
              <a:ea typeface="华文新魏" panose="02010800040101010101" pitchFamily="2" charset="-122"/>
            </a:endParaRPr>
          </a:p>
          <a:p>
            <a:pPr>
              <a:lnSpc>
                <a:spcPct val="110000"/>
              </a:lnSpc>
            </a:pPr>
            <a:r>
              <a:rPr lang="en-US" altLang="zh-CN" sz="2400" b="1">
                <a:solidFill>
                  <a:srgbClr val="C00000"/>
                </a:solidFill>
                <a:uFillTx/>
                <a:ea typeface="华文新魏" panose="02010800040101010101" pitchFamily="2" charset="-122"/>
              </a:rPr>
              <a:t>第4章 单元测试         </a:t>
            </a:r>
            <a:endParaRPr lang="en-US" altLang="zh-CN" sz="2400" b="1">
              <a:solidFill>
                <a:srgbClr val="C00000"/>
              </a:solidFill>
              <a:uFillTx/>
              <a:ea typeface="华文新魏" panose="02010800040101010101" pitchFamily="2" charset="-122"/>
            </a:endParaRPr>
          </a:p>
          <a:p>
            <a:pPr>
              <a:lnSpc>
                <a:spcPct val="110000"/>
              </a:lnSpc>
            </a:pPr>
            <a:r>
              <a:rPr lang="en-US" altLang="zh-CN" sz="2400" b="1">
                <a:solidFill>
                  <a:srgbClr val="C00000"/>
                </a:solidFill>
                <a:uFillTx/>
                <a:ea typeface="华文新魏" panose="02010800040101010101" pitchFamily="2" charset="-122"/>
              </a:rPr>
              <a:t>第5章 集成测试	 </a:t>
            </a:r>
            <a:endParaRPr lang="en-US" altLang="zh-CN" sz="2400" b="1">
              <a:solidFill>
                <a:srgbClr val="C00000"/>
              </a:solidFill>
              <a:uFillTx/>
              <a:ea typeface="华文新魏" panose="02010800040101010101" pitchFamily="2" charset="-122"/>
            </a:endParaRPr>
          </a:p>
          <a:p>
            <a:pPr>
              <a:lnSpc>
                <a:spcPct val="110000"/>
              </a:lnSpc>
            </a:pPr>
            <a:r>
              <a:rPr lang="en-US" altLang="zh-CN" sz="2400" b="1">
                <a:solidFill>
                  <a:srgbClr val="C00000"/>
                </a:solidFill>
                <a:uFillTx/>
                <a:ea typeface="华文新魏" panose="02010800040101010101" pitchFamily="2" charset="-122"/>
              </a:rPr>
              <a:t>第6章 系统测试</a:t>
            </a:r>
            <a:endParaRPr lang="en-US" altLang="zh-CN" sz="2400" b="1">
              <a:solidFill>
                <a:srgbClr val="C00000"/>
              </a:solidFill>
              <a:uFillTx/>
              <a:ea typeface="华文新魏" panose="02010800040101010101" pitchFamily="2" charset="-122"/>
            </a:endParaRPr>
          </a:p>
          <a:p>
            <a:pPr>
              <a:lnSpc>
                <a:spcPct val="110000"/>
              </a:lnSpc>
            </a:pPr>
            <a:r>
              <a:rPr lang="en-US" altLang="zh-CN" sz="2400" b="1">
                <a:solidFill>
                  <a:srgbClr val="C00000"/>
                </a:solidFill>
                <a:uFillTx/>
                <a:ea typeface="华文新魏" panose="02010800040101010101" pitchFamily="2" charset="-122"/>
                <a:sym typeface="+mn-ea"/>
              </a:rPr>
              <a:t>第7章 验收测试</a:t>
            </a:r>
            <a:endParaRPr lang="en-US" altLang="zh-CN" sz="2400" b="1">
              <a:solidFill>
                <a:srgbClr val="C00000"/>
              </a:solidFill>
              <a:uFillTx/>
              <a:ea typeface="华文新魏" panose="02010800040101010101" pitchFamily="2" charset="-122"/>
              <a:sym typeface="+mn-ea"/>
            </a:endParaRPr>
          </a:p>
          <a:p>
            <a:pPr>
              <a:lnSpc>
                <a:spcPct val="110000"/>
              </a:lnSpc>
            </a:pPr>
            <a:r>
              <a:rPr lang="zh-CN" altLang="en-US" sz="2400" b="1">
                <a:solidFill>
                  <a:srgbClr val="C00000"/>
                </a:solidFill>
                <a:uFillTx/>
                <a:ea typeface="华文新魏" panose="02010800040101010101" pitchFamily="2" charset="-122"/>
                <a:sym typeface="+mn-ea"/>
              </a:rPr>
              <a:t>第</a:t>
            </a:r>
            <a:r>
              <a:rPr lang="en-US" altLang="zh-CN" sz="2400" b="1">
                <a:solidFill>
                  <a:srgbClr val="C00000"/>
                </a:solidFill>
                <a:uFillTx/>
                <a:ea typeface="华文新魏" panose="02010800040101010101" pitchFamily="2" charset="-122"/>
                <a:sym typeface="+mn-ea"/>
              </a:rPr>
              <a:t>8</a:t>
            </a:r>
            <a:r>
              <a:rPr lang="zh-CN" altLang="en-US" sz="2400" b="1">
                <a:solidFill>
                  <a:srgbClr val="C00000"/>
                </a:solidFill>
                <a:uFillTx/>
                <a:ea typeface="华文新魏" panose="02010800040101010101" pitchFamily="2" charset="-122"/>
                <a:sym typeface="+mn-ea"/>
              </a:rPr>
              <a:t>章 测试报告与测试评测</a:t>
            </a:r>
            <a:r>
              <a:rPr lang="en-US" altLang="zh-CN" sz="2400" b="1">
                <a:solidFill>
                  <a:srgbClr val="C00000"/>
                </a:solidFill>
                <a:uFillTx/>
                <a:ea typeface="华文新魏" panose="02010800040101010101" pitchFamily="2" charset="-122"/>
                <a:sym typeface="+mn-ea"/>
              </a:rPr>
              <a:t>    </a:t>
            </a:r>
            <a:endParaRPr lang="zh-CN" altLang="en-US" sz="2400" b="1">
              <a:solidFill>
                <a:schemeClr val="tx1"/>
              </a:solidFill>
              <a:uFillTx/>
              <a:ea typeface="华文新魏" panose="02010800040101010101" pitchFamily="2" charset="-122"/>
              <a:sym typeface="+mn-ea"/>
            </a:endParaRPr>
          </a:p>
        </p:txBody>
      </p:sp>
      <p:sp>
        <p:nvSpPr>
          <p:cNvPr id="8" name="文本框 7"/>
          <p:cNvSpPr txBox="1"/>
          <p:nvPr/>
        </p:nvSpPr>
        <p:spPr>
          <a:xfrm>
            <a:off x="4672330" y="4751705"/>
            <a:ext cx="4124960" cy="2120900"/>
          </a:xfrm>
          <a:prstGeom prst="rect">
            <a:avLst/>
          </a:prstGeom>
          <a:solidFill>
            <a:srgbClr val="F1F4BD"/>
          </a:solidFill>
        </p:spPr>
        <p:txBody>
          <a:bodyPr wrap="square" rtlCol="0">
            <a:spAutoFit/>
          </a:bodyPr>
          <a:p>
            <a:pPr>
              <a:lnSpc>
                <a:spcPct val="110000"/>
              </a:lnSpc>
            </a:pPr>
            <a:r>
              <a:rPr lang="zh-CN" altLang="zh-CN" sz="2400" b="1">
                <a:solidFill>
                  <a:schemeClr val="tx1"/>
                </a:solidFill>
                <a:uFillTx/>
                <a:ea typeface="华文新魏" panose="02010800040101010101" pitchFamily="2" charset="-122"/>
              </a:rPr>
              <a:t>期末考试成绩</a:t>
            </a:r>
            <a:endParaRPr lang="zh-CN" altLang="zh-CN" sz="2400" b="1">
              <a:solidFill>
                <a:schemeClr val="tx1"/>
              </a:solidFill>
              <a:uFillTx/>
              <a:ea typeface="华文新魏" panose="02010800040101010101" pitchFamily="2" charset="-122"/>
            </a:endParaRPr>
          </a:p>
          <a:p>
            <a:pPr>
              <a:lnSpc>
                <a:spcPct val="110000"/>
              </a:lnSpc>
            </a:pPr>
            <a:r>
              <a:rPr lang="en-US" altLang="zh-CN" sz="2400" b="1">
                <a:solidFill>
                  <a:srgbClr val="C00000"/>
                </a:solidFill>
                <a:uFillTx/>
                <a:ea typeface="华文新魏" panose="02010800040101010101" pitchFamily="2" charset="-122"/>
              </a:rPr>
              <a:t>1 </a:t>
            </a:r>
            <a:r>
              <a:rPr lang="zh-CN" altLang="en-US" sz="2400" b="1">
                <a:solidFill>
                  <a:srgbClr val="C00000"/>
                </a:solidFill>
                <a:uFillTx/>
                <a:ea typeface="华文新魏" panose="02010800040101010101" pitchFamily="2" charset="-122"/>
              </a:rPr>
              <a:t>选择题</a:t>
            </a:r>
            <a:endParaRPr lang="en-US" altLang="zh-CN" sz="2400" b="1">
              <a:solidFill>
                <a:srgbClr val="C00000"/>
              </a:solidFill>
              <a:uFillTx/>
              <a:ea typeface="华文新魏" panose="02010800040101010101" pitchFamily="2" charset="-122"/>
            </a:endParaRPr>
          </a:p>
          <a:p>
            <a:pPr>
              <a:lnSpc>
                <a:spcPct val="110000"/>
              </a:lnSpc>
            </a:pPr>
            <a:r>
              <a:rPr lang="en-US" altLang="zh-CN" sz="2400" b="1">
                <a:solidFill>
                  <a:srgbClr val="C00000"/>
                </a:solidFill>
                <a:uFillTx/>
                <a:ea typeface="华文新魏" panose="02010800040101010101" pitchFamily="2" charset="-122"/>
              </a:rPr>
              <a:t>2 </a:t>
            </a:r>
            <a:r>
              <a:rPr lang="zh-CN" altLang="en-US" sz="2400" b="1">
                <a:solidFill>
                  <a:srgbClr val="C00000"/>
                </a:solidFill>
                <a:uFillTx/>
                <a:ea typeface="华文新魏" panose="02010800040101010101" pitchFamily="2" charset="-122"/>
              </a:rPr>
              <a:t>填空题</a:t>
            </a:r>
            <a:endParaRPr lang="en-US" altLang="zh-CN" sz="2400" b="1">
              <a:solidFill>
                <a:srgbClr val="C00000"/>
              </a:solidFill>
              <a:uFillTx/>
              <a:ea typeface="华文新魏" panose="02010800040101010101" pitchFamily="2" charset="-122"/>
            </a:endParaRPr>
          </a:p>
          <a:p>
            <a:pPr>
              <a:lnSpc>
                <a:spcPct val="110000"/>
              </a:lnSpc>
            </a:pPr>
            <a:r>
              <a:rPr lang="en-US" altLang="zh-CN" sz="2400" b="1">
                <a:solidFill>
                  <a:srgbClr val="C00000"/>
                </a:solidFill>
                <a:uFillTx/>
                <a:ea typeface="华文新魏" panose="02010800040101010101" pitchFamily="2" charset="-122"/>
              </a:rPr>
              <a:t>3 </a:t>
            </a:r>
            <a:r>
              <a:rPr lang="zh-CN" altLang="en-US" sz="2400" b="1">
                <a:solidFill>
                  <a:srgbClr val="C00000"/>
                </a:solidFill>
                <a:uFillTx/>
                <a:ea typeface="华文新魏" panose="02010800040101010101" pitchFamily="2" charset="-122"/>
              </a:rPr>
              <a:t>简答</a:t>
            </a:r>
            <a:r>
              <a:rPr lang="zh-CN" altLang="en-US" sz="2400" b="1">
                <a:solidFill>
                  <a:srgbClr val="C00000"/>
                </a:solidFill>
                <a:uFillTx/>
                <a:ea typeface="华文新魏" panose="02010800040101010101" pitchFamily="2" charset="-122"/>
              </a:rPr>
              <a:t>题</a:t>
            </a:r>
            <a:endParaRPr lang="en-US" altLang="zh-CN" sz="2400" b="1">
              <a:solidFill>
                <a:srgbClr val="C00000"/>
              </a:solidFill>
              <a:uFillTx/>
              <a:ea typeface="华文新魏" panose="02010800040101010101" pitchFamily="2" charset="-122"/>
            </a:endParaRPr>
          </a:p>
          <a:p>
            <a:pPr>
              <a:lnSpc>
                <a:spcPct val="110000"/>
              </a:lnSpc>
            </a:pPr>
            <a:r>
              <a:rPr lang="en-US" altLang="zh-CN" sz="2400" b="1">
                <a:solidFill>
                  <a:srgbClr val="C00000"/>
                </a:solidFill>
                <a:uFillTx/>
                <a:ea typeface="华文新魏" panose="02010800040101010101" pitchFamily="2" charset="-122"/>
              </a:rPr>
              <a:t>4 </a:t>
            </a:r>
            <a:r>
              <a:rPr lang="zh-CN" altLang="en-US" sz="2400" b="1">
                <a:solidFill>
                  <a:srgbClr val="C00000"/>
                </a:solidFill>
                <a:uFillTx/>
                <a:ea typeface="华文新魏" panose="02010800040101010101" pitchFamily="2" charset="-122"/>
              </a:rPr>
              <a:t>测试用例设计题</a:t>
            </a:r>
            <a:endParaRPr lang="zh-CN" altLang="en-US" sz="2400" b="1">
              <a:solidFill>
                <a:srgbClr val="C00000"/>
              </a:solidFill>
              <a:uFillTx/>
              <a:ea typeface="华文新魏" panose="02010800040101010101" pitchFamily="2" charset="-122"/>
              <a:sym typeface="+mn-ea"/>
            </a:endParaRPr>
          </a:p>
        </p:txBody>
      </p:sp>
      <p:sp>
        <p:nvSpPr>
          <p:cNvPr id="2" name="标题 1"/>
          <p:cNvSpPr>
            <a:spLocks noGrp="1"/>
          </p:cNvSpPr>
          <p:nvPr>
            <p:ph type="title"/>
          </p:nvPr>
        </p:nvSpPr>
        <p:spPr>
          <a:xfrm>
            <a:off x="301625" y="40005"/>
            <a:ext cx="8540750" cy="1143000"/>
          </a:xfrm>
        </p:spPr>
        <p:txBody>
          <a:bodyPr/>
          <a:p>
            <a:r>
              <a:rPr lang="zh-CN" altLang="en-US"/>
              <a:t>课程计划考核方式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8" grpId="0" animBg="1"/>
      <p:bldP spid="8" grpId="1"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37160" y="89535"/>
            <a:ext cx="8836660" cy="6739255"/>
          </a:xfrm>
          <a:prstGeom prst="rect">
            <a:avLst/>
          </a:prstGeom>
          <a:noFill/>
        </p:spPr>
        <p:txBody>
          <a:bodyPr wrap="square" rtlCol="0">
            <a:spAutoFit/>
          </a:bodyPr>
          <a:p>
            <a:r>
              <a:rPr lang="zh-CN" altLang="en-US" b="1"/>
              <a:t>网络教学平台“教学资源”|“软件测试(A)”中，其下又分为如下子文件夹：</a:t>
            </a:r>
            <a:endParaRPr lang="zh-CN" altLang="en-US" b="1"/>
          </a:p>
          <a:p>
            <a:r>
              <a:rPr lang="zh-CN" altLang="en-US" b="1">
                <a:solidFill>
                  <a:srgbClr val="C00000"/>
                </a:solidFill>
              </a:rPr>
              <a:t>1. 课内学习</a:t>
            </a:r>
            <a:endParaRPr lang="zh-CN" altLang="en-US" b="1"/>
          </a:p>
          <a:p>
            <a:r>
              <a:rPr lang="zh-CN" altLang="en-US" b="1"/>
              <a:t>① 教学课件--授课用多媒体课件</a:t>
            </a:r>
            <a:endParaRPr lang="zh-CN" altLang="en-US" b="1"/>
          </a:p>
          <a:p>
            <a:r>
              <a:rPr lang="zh-CN" altLang="en-US" b="1"/>
              <a:t>② 实验课课件——实验课用多媒体课件</a:t>
            </a:r>
            <a:endParaRPr lang="zh-CN" altLang="en-US" b="1"/>
          </a:p>
          <a:p>
            <a:r>
              <a:rPr lang="zh-CN" altLang="en-US" b="1">
                <a:solidFill>
                  <a:srgbClr val="C00000"/>
                </a:solidFill>
              </a:rPr>
              <a:t>2. 课外学习</a:t>
            </a:r>
            <a:endParaRPr lang="zh-CN" altLang="en-US" b="1"/>
          </a:p>
          <a:p>
            <a:r>
              <a:rPr lang="zh-CN" altLang="en-US" b="1"/>
              <a:t>① 导学任务单--指定自主学习的主题、学习指南和课前任务</a:t>
            </a:r>
            <a:endParaRPr lang="zh-CN" altLang="en-US" b="1"/>
          </a:p>
          <a:p>
            <a:r>
              <a:rPr lang="zh-CN" altLang="en-US" b="1"/>
              <a:t>② 知识难点解析——课堂中的知识难点提炼和总结，已形成论文并发表</a:t>
            </a:r>
            <a:endParaRPr lang="zh-CN" altLang="en-US" b="1"/>
          </a:p>
          <a:p>
            <a:r>
              <a:rPr lang="zh-CN" altLang="en-US" b="1"/>
              <a:t>③ 教学案例库——慧与培训和测试公司的真实测试案例，涵盖软件测试完整生命周期的文档</a:t>
            </a:r>
            <a:endParaRPr lang="zh-CN" altLang="en-US" b="1"/>
          </a:p>
          <a:p>
            <a:r>
              <a:rPr lang="zh-CN" altLang="en-US" b="1"/>
              <a:t>④ 经典丛书电子版——国内外经典软件测试著作，值得参考</a:t>
            </a:r>
            <a:endParaRPr lang="zh-CN" altLang="en-US" b="1"/>
          </a:p>
          <a:p>
            <a:r>
              <a:rPr lang="zh-CN" altLang="en-US" b="1">
                <a:solidFill>
                  <a:srgbClr val="C00000"/>
                </a:solidFill>
              </a:rPr>
              <a:t>3. 拓展学习</a:t>
            </a:r>
            <a:endParaRPr lang="zh-CN" altLang="en-US" b="1"/>
          </a:p>
          <a:p>
            <a:r>
              <a:rPr lang="zh-CN" altLang="en-US" b="1"/>
              <a:t>① 软件测试规范及文档模板——软件测试相关的文档规范，及慧与培训提供的测试文档模板</a:t>
            </a:r>
            <a:endParaRPr lang="zh-CN" altLang="en-US" b="1"/>
          </a:p>
          <a:p>
            <a:r>
              <a:rPr lang="zh-CN" altLang="en-US" b="1"/>
              <a:t>② 软件测试行业发展情况——51testing网站权威发布2013至2017年软件测试现状调查报告</a:t>
            </a:r>
            <a:endParaRPr lang="zh-CN" altLang="en-US" b="1"/>
          </a:p>
          <a:p>
            <a:r>
              <a:rPr lang="zh-CN" altLang="en-US" b="1"/>
              <a:t>③ 考研相关——中南大学、中国科技大学等部分高校软件工程考研真题、山东理工大学计算机学院考研及推免政策</a:t>
            </a:r>
            <a:endParaRPr lang="zh-CN" altLang="en-US" b="1"/>
          </a:p>
          <a:p>
            <a:r>
              <a:rPr lang="zh-CN" altLang="en-US" b="1"/>
              <a:t>④ 就业面试相关——部分软件测试及软件开发行业面试真题</a:t>
            </a:r>
            <a:endParaRPr lang="zh-CN" altLang="en-US" b="1"/>
          </a:p>
          <a:p>
            <a:r>
              <a:rPr lang="zh-CN" altLang="en-US" b="1"/>
              <a:t>⑤ 软件评测师试题——2010至2017年软件评测师上午及下午真题</a:t>
            </a:r>
            <a:endParaRPr lang="zh-CN" altLang="en-US" b="1"/>
          </a:p>
          <a:p>
            <a:r>
              <a:rPr lang="zh-CN" altLang="en-US" b="1"/>
              <a:t>⑥ 学科前沿与拓展——涵盖移动APP、敏捷测试、安全性测试、云计算和大数据软件测试等学科前沿解读</a:t>
            </a:r>
            <a:endParaRPr lang="zh-CN" altLang="en-US" b="1"/>
          </a:p>
          <a:p>
            <a:r>
              <a:rPr lang="zh-CN" altLang="en-US" b="1"/>
              <a:t>另外，在“教学活动”|“播客单元”中涵盖了软件测试基础、软件测试过程管理、软件测试自动化工具等各方面的微视频。</a:t>
            </a:r>
            <a:endParaRPr lang="zh-CN" altLang="en-US" b="1"/>
          </a:p>
          <a:p>
            <a:r>
              <a:rPr lang="zh-CN" altLang="en-US" b="1"/>
              <a:t>在“课程管理”下可查看本课程的课程介绍、教学大纲、教学日历等信息。</a:t>
            </a:r>
            <a:endParaRPr lang="zh-CN" altLang="en-US" b="1"/>
          </a:p>
        </p:txBody>
      </p:sp>
      <p:pic>
        <p:nvPicPr>
          <p:cNvPr id="2" name="图片 1"/>
          <p:cNvPicPr>
            <a:picLocks noChangeAspect="1"/>
          </p:cNvPicPr>
          <p:nvPr/>
        </p:nvPicPr>
        <p:blipFill>
          <a:blip r:embed="rId1"/>
          <a:stretch>
            <a:fillRect/>
          </a:stretch>
        </p:blipFill>
        <p:spPr>
          <a:xfrm>
            <a:off x="6459220" y="443865"/>
            <a:ext cx="2514600" cy="4438650"/>
          </a:xfrm>
          <a:prstGeom prst="rect">
            <a:avLst/>
          </a:prstGeom>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linds(horizontal)">
                                      <p:cBhvr>
                                        <p:cTn id="21" dur="500"/>
                                        <p:tgtEl>
                                          <p:spTgt spid="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linds(horizontal)">
                                      <p:cBhvr>
                                        <p:cTn id="24" dur="500"/>
                                        <p:tgtEl>
                                          <p:spTgt spid="5">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blinds(horizontal)">
                                      <p:cBhvr>
                                        <p:cTn id="30" dur="500"/>
                                        <p:tgtEl>
                                          <p:spTgt spid="5">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blinds(horizontal)">
                                      <p:cBhvr>
                                        <p:cTn id="33" dur="500"/>
                                        <p:tgtEl>
                                          <p:spTgt spid="5">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blinds(horizontal)">
                                      <p:cBhvr>
                                        <p:cTn id="36" dur="500"/>
                                        <p:tgtEl>
                                          <p:spTgt spid="5">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blinds(horizontal)">
                                      <p:cBhvr>
                                        <p:cTn id="39" dur="500"/>
                                        <p:tgtEl>
                                          <p:spTgt spid="5">
                                            <p:txEl>
                                              <p:pRg st="10" end="10"/>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blinds(horizontal)">
                                      <p:cBhvr>
                                        <p:cTn id="42" dur="500"/>
                                        <p:tgtEl>
                                          <p:spTgt spid="5">
                                            <p:txEl>
                                              <p:pRg st="11" end="11"/>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blinds(horizontal)">
                                      <p:cBhvr>
                                        <p:cTn id="45" dur="500"/>
                                        <p:tgtEl>
                                          <p:spTgt spid="5">
                                            <p:txEl>
                                              <p:pRg st="12" end="12"/>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xEl>
                                              <p:pRg st="13" end="13"/>
                                            </p:txEl>
                                          </p:spTgt>
                                        </p:tgtEl>
                                        <p:attrNameLst>
                                          <p:attrName>style.visibility</p:attrName>
                                        </p:attrNameLst>
                                      </p:cBhvr>
                                      <p:to>
                                        <p:strVal val="visible"/>
                                      </p:to>
                                    </p:set>
                                    <p:animEffect transition="in" filter="blinds(horizontal)">
                                      <p:cBhvr>
                                        <p:cTn id="48" dur="500"/>
                                        <p:tgtEl>
                                          <p:spTgt spid="5">
                                            <p:txEl>
                                              <p:pRg st="13" end="13"/>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animEffect transition="in" filter="blinds(horizontal)">
                                      <p:cBhvr>
                                        <p:cTn id="51" dur="500"/>
                                        <p:tgtEl>
                                          <p:spTgt spid="5">
                                            <p:txEl>
                                              <p:pRg st="14" end="14"/>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blinds(horizontal)">
                                      <p:cBhvr>
                                        <p:cTn id="54" dur="500"/>
                                        <p:tgtEl>
                                          <p:spTgt spid="5">
                                            <p:txEl>
                                              <p:pRg st="15" end="15"/>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animEffect transition="in" filter="blinds(horizontal)">
                                      <p:cBhvr>
                                        <p:cTn id="57" dur="500"/>
                                        <p:tgtEl>
                                          <p:spTgt spid="5">
                                            <p:txEl>
                                              <p:pRg st="16" end="16"/>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5">
                                            <p:txEl>
                                              <p:pRg st="17" end="17"/>
                                            </p:txEl>
                                          </p:spTgt>
                                        </p:tgtEl>
                                        <p:attrNameLst>
                                          <p:attrName>style.visibility</p:attrName>
                                        </p:attrNameLst>
                                      </p:cBhvr>
                                      <p:to>
                                        <p:strVal val="visible"/>
                                      </p:to>
                                    </p:set>
                                    <p:animEffect transition="in" filter="blinds(horizontal)">
                                      <p:cBhvr>
                                        <p:cTn id="60"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内容占位符 8193"/>
          <p:cNvSpPr>
            <a:spLocks noGrp="1" noRot="1"/>
          </p:cNvSpPr>
          <p:nvPr>
            <p:ph idx="1"/>
          </p:nvPr>
        </p:nvSpPr>
        <p:spPr>
          <a:xfrm>
            <a:off x="468313" y="260350"/>
            <a:ext cx="8424862" cy="6337300"/>
          </a:xfrm>
        </p:spPr>
        <p:txBody>
          <a:bodyPr anchor="t"/>
          <a:p>
            <a:pPr>
              <a:lnSpc>
                <a:spcPct val="110000"/>
              </a:lnSpc>
              <a:spcAft>
                <a:spcPct val="5000"/>
              </a:spcAft>
              <a:buNone/>
            </a:pPr>
            <a:r>
              <a:rPr lang="zh-CN" altLang="en-US" sz="2800" u="sng" dirty="0">
                <a:solidFill>
                  <a:srgbClr val="FF0000"/>
                </a:solidFill>
              </a:rPr>
              <a:t>使用教材</a:t>
            </a:r>
            <a:endParaRPr lang="zh-CN" altLang="en-US" sz="2800" u="sng" dirty="0">
              <a:solidFill>
                <a:srgbClr val="FF0000"/>
              </a:solidFill>
            </a:endParaRPr>
          </a:p>
          <a:p>
            <a:pPr>
              <a:lnSpc>
                <a:spcPct val="110000"/>
              </a:lnSpc>
              <a:spcAft>
                <a:spcPct val="5000"/>
              </a:spcAft>
              <a:buNone/>
            </a:pPr>
            <a:endParaRPr lang="zh-CN" altLang="en-US" sz="500" u="sng" dirty="0">
              <a:solidFill>
                <a:srgbClr val="FF0000"/>
              </a:solidFill>
            </a:endParaRPr>
          </a:p>
          <a:p>
            <a:pPr>
              <a:lnSpc>
                <a:spcPct val="105000"/>
              </a:lnSpc>
              <a:spcBef>
                <a:spcPct val="5000"/>
              </a:spcBef>
              <a:spcAft>
                <a:spcPct val="5000"/>
              </a:spcAft>
              <a:buChar char="•"/>
            </a:pPr>
            <a:r>
              <a:rPr lang="zh-CN" altLang="en-US" sz="2400" dirty="0"/>
              <a:t>《软件测试方法和技术》朱少民著  人民邮电出版社</a:t>
            </a:r>
            <a:endParaRPr lang="zh-CN" altLang="en-US" sz="2400" dirty="0"/>
          </a:p>
          <a:p>
            <a:pPr>
              <a:lnSpc>
                <a:spcPct val="110000"/>
              </a:lnSpc>
              <a:spcAft>
                <a:spcPct val="5000"/>
              </a:spcAft>
              <a:buNone/>
            </a:pPr>
            <a:r>
              <a:rPr lang="zh-CN" altLang="en-US" sz="2800" u="sng" dirty="0">
                <a:solidFill>
                  <a:srgbClr val="FF0000"/>
                </a:solidFill>
              </a:rPr>
              <a:t>参考图书与网站</a:t>
            </a:r>
            <a:endParaRPr lang="zh-CN" altLang="en-US" sz="2800" u="sng" dirty="0">
              <a:solidFill>
                <a:srgbClr val="FF0000"/>
              </a:solidFill>
            </a:endParaRPr>
          </a:p>
          <a:p>
            <a:pPr>
              <a:lnSpc>
                <a:spcPct val="110000"/>
              </a:lnSpc>
              <a:spcAft>
                <a:spcPct val="5000"/>
              </a:spcAft>
              <a:buNone/>
            </a:pPr>
            <a:endParaRPr lang="zh-CN" altLang="en-US" sz="500" u="sng" dirty="0">
              <a:solidFill>
                <a:srgbClr val="FF0000"/>
              </a:solidFill>
            </a:endParaRPr>
          </a:p>
          <a:p>
            <a:pPr>
              <a:lnSpc>
                <a:spcPct val="105000"/>
              </a:lnSpc>
              <a:spcBef>
                <a:spcPct val="5000"/>
              </a:spcBef>
              <a:spcAft>
                <a:spcPct val="5000"/>
              </a:spcAft>
              <a:buChar char="•"/>
            </a:pPr>
            <a:r>
              <a:rPr lang="zh-CN" altLang="en-US" sz="2400" dirty="0"/>
              <a:t>《软件测试》(美) Ron Patton著 机械工业出版社</a:t>
            </a:r>
            <a:endParaRPr lang="zh-CN" altLang="en-US" sz="2400" dirty="0"/>
          </a:p>
          <a:p>
            <a:pPr>
              <a:lnSpc>
                <a:spcPct val="105000"/>
              </a:lnSpc>
              <a:spcBef>
                <a:spcPct val="5000"/>
              </a:spcBef>
              <a:spcAft>
                <a:spcPct val="5000"/>
              </a:spcAft>
              <a:buChar char="•"/>
            </a:pPr>
            <a:r>
              <a:rPr lang="zh-CN" altLang="en-US" sz="2400" dirty="0"/>
              <a:t>《软件测试》(美) Paul C.Jorgensen著 机械工业出版社</a:t>
            </a:r>
            <a:endParaRPr lang="zh-CN" altLang="en-US" sz="2400" dirty="0"/>
          </a:p>
          <a:p>
            <a:pPr>
              <a:lnSpc>
                <a:spcPct val="105000"/>
              </a:lnSpc>
              <a:spcBef>
                <a:spcPct val="5000"/>
              </a:spcBef>
              <a:spcAft>
                <a:spcPct val="5000"/>
              </a:spcAft>
              <a:buChar char="•"/>
            </a:pPr>
            <a:r>
              <a:rPr lang="zh-CN" altLang="en-US" sz="2400" dirty="0"/>
              <a:t>《软件测试的艺术》(美) Glenford J. Myers著 机械工业出版社</a:t>
            </a:r>
            <a:endParaRPr lang="zh-CN" altLang="en-US" sz="2400" dirty="0"/>
          </a:p>
          <a:p>
            <a:pPr>
              <a:lnSpc>
                <a:spcPct val="105000"/>
              </a:lnSpc>
              <a:spcBef>
                <a:spcPct val="5000"/>
              </a:spcBef>
              <a:spcAft>
                <a:spcPct val="5000"/>
              </a:spcAft>
              <a:buChar char="•"/>
            </a:pPr>
            <a:r>
              <a:rPr lang="zh-CN" altLang="en-US" sz="2400" dirty="0"/>
              <a:t>《软件测试》</a:t>
            </a:r>
            <a:r>
              <a:rPr lang="zh-CN" altLang="en-US" sz="2400" dirty="0">
                <a:sym typeface="Arial" panose="020B0604020202020204" pitchFamily="34" charset="0"/>
              </a:rPr>
              <a:t>郑人杰</a:t>
            </a:r>
            <a:r>
              <a:rPr lang="zh-CN" altLang="en-US" sz="2400" dirty="0"/>
              <a:t>著 人民邮电出版社</a:t>
            </a:r>
            <a:endParaRPr lang="zh-CN" altLang="en-US" sz="2400" dirty="0"/>
          </a:p>
          <a:p>
            <a:pPr>
              <a:lnSpc>
                <a:spcPct val="105000"/>
              </a:lnSpc>
              <a:spcBef>
                <a:spcPct val="5000"/>
              </a:spcBef>
              <a:spcAft>
                <a:spcPct val="5000"/>
              </a:spcAft>
              <a:buChar char="•"/>
            </a:pPr>
            <a:r>
              <a:rPr lang="zh-CN" altLang="en-US" sz="2400" dirty="0"/>
              <a:t>《软件测试技术经典教程》赵斌著 科学出版社</a:t>
            </a:r>
            <a:endParaRPr lang="zh-CN" altLang="en-US" sz="2400" dirty="0"/>
          </a:p>
          <a:p>
            <a:pPr>
              <a:lnSpc>
                <a:spcPct val="105000"/>
              </a:lnSpc>
              <a:spcBef>
                <a:spcPct val="5000"/>
              </a:spcBef>
              <a:spcAft>
                <a:spcPct val="5000"/>
              </a:spcAft>
              <a:buChar char="•"/>
            </a:pPr>
            <a:r>
              <a:rPr lang="zh-CN" altLang="en-US" sz="2400" dirty="0"/>
              <a:t>《软件测试技术大全：测试基础 流行工具 项目实战（第二版）》 陈能技著 人民邮电出版社</a:t>
            </a:r>
            <a:endParaRPr lang="zh-CN" altLang="en-US" sz="2400" dirty="0"/>
          </a:p>
          <a:p>
            <a:pPr>
              <a:lnSpc>
                <a:spcPct val="105000"/>
              </a:lnSpc>
              <a:spcBef>
                <a:spcPct val="5000"/>
              </a:spcBef>
              <a:spcAft>
                <a:spcPct val="5000"/>
              </a:spcAft>
              <a:buChar char="•"/>
            </a:pPr>
            <a:r>
              <a:rPr lang="zh-CN" altLang="en-US" sz="2400" dirty="0"/>
              <a:t>《软件测试实践：微软技术专家经验总结》史亮著  人民邮电出版社</a:t>
            </a:r>
            <a:endParaRPr lang="zh-CN" altLang="en-US" sz="2400" dirty="0"/>
          </a:p>
          <a:p>
            <a:pPr>
              <a:lnSpc>
                <a:spcPct val="105000"/>
              </a:lnSpc>
              <a:spcBef>
                <a:spcPct val="5000"/>
              </a:spcBef>
              <a:spcAft>
                <a:spcPct val="5000"/>
              </a:spcAft>
              <a:buChar char="•"/>
            </a:pPr>
            <a:r>
              <a:rPr lang="zh-CN" altLang="en-US" sz="2400" dirty="0"/>
              <a:t>http://www.51testing.com</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Effect transition="in" filter="blinds(horizontal)">
                                      <p:cBhvr>
                                        <p:cTn id="7" dur="500"/>
                                        <p:tgtEl>
                                          <p:spTgt spid="81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4">
                                            <p:txEl>
                                              <p:pRg st="2" end="2"/>
                                            </p:txEl>
                                          </p:spTgt>
                                        </p:tgtEl>
                                        <p:attrNameLst>
                                          <p:attrName>style.visibility</p:attrName>
                                        </p:attrNameLst>
                                      </p:cBhvr>
                                      <p:to>
                                        <p:strVal val="visible"/>
                                      </p:to>
                                    </p:set>
                                    <p:animEffect transition="in" filter="blinds(horizontal)">
                                      <p:cBhvr>
                                        <p:cTn id="12" dur="500"/>
                                        <p:tgtEl>
                                          <p:spTgt spid="81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4">
                                            <p:txEl>
                                              <p:pRg st="3" end="3"/>
                                            </p:txEl>
                                          </p:spTgt>
                                        </p:tgtEl>
                                        <p:attrNameLst>
                                          <p:attrName>style.visibility</p:attrName>
                                        </p:attrNameLst>
                                      </p:cBhvr>
                                      <p:to>
                                        <p:strVal val="visible"/>
                                      </p:to>
                                    </p:set>
                                    <p:animEffect transition="in" filter="blinds(horizontal)">
                                      <p:cBhvr>
                                        <p:cTn id="17" dur="500"/>
                                        <p:tgtEl>
                                          <p:spTgt spid="81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94">
                                            <p:txEl>
                                              <p:pRg st="5" end="5"/>
                                            </p:txEl>
                                          </p:spTgt>
                                        </p:tgtEl>
                                        <p:attrNameLst>
                                          <p:attrName>style.visibility</p:attrName>
                                        </p:attrNameLst>
                                      </p:cBhvr>
                                      <p:to>
                                        <p:strVal val="visible"/>
                                      </p:to>
                                    </p:set>
                                    <p:animEffect transition="in" filter="blinds(horizontal)">
                                      <p:cBhvr>
                                        <p:cTn id="22" dur="500"/>
                                        <p:tgtEl>
                                          <p:spTgt spid="819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194">
                                            <p:txEl>
                                              <p:pRg st="6" end="6"/>
                                            </p:txEl>
                                          </p:spTgt>
                                        </p:tgtEl>
                                        <p:attrNameLst>
                                          <p:attrName>style.visibility</p:attrName>
                                        </p:attrNameLst>
                                      </p:cBhvr>
                                      <p:to>
                                        <p:strVal val="visible"/>
                                      </p:to>
                                    </p:set>
                                    <p:animEffect transition="in" filter="blinds(horizontal)">
                                      <p:cBhvr>
                                        <p:cTn id="27" dur="500"/>
                                        <p:tgtEl>
                                          <p:spTgt spid="819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194">
                                            <p:txEl>
                                              <p:pRg st="7" end="7"/>
                                            </p:txEl>
                                          </p:spTgt>
                                        </p:tgtEl>
                                        <p:attrNameLst>
                                          <p:attrName>style.visibility</p:attrName>
                                        </p:attrNameLst>
                                      </p:cBhvr>
                                      <p:to>
                                        <p:strVal val="visible"/>
                                      </p:to>
                                    </p:set>
                                    <p:animEffect transition="in" filter="blinds(horizontal)">
                                      <p:cBhvr>
                                        <p:cTn id="32" dur="500"/>
                                        <p:tgtEl>
                                          <p:spTgt spid="819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194">
                                            <p:txEl>
                                              <p:pRg st="8" end="8"/>
                                            </p:txEl>
                                          </p:spTgt>
                                        </p:tgtEl>
                                        <p:attrNameLst>
                                          <p:attrName>style.visibility</p:attrName>
                                        </p:attrNameLst>
                                      </p:cBhvr>
                                      <p:to>
                                        <p:strVal val="visible"/>
                                      </p:to>
                                    </p:set>
                                    <p:animEffect transition="in" filter="blinds(horizontal)">
                                      <p:cBhvr>
                                        <p:cTn id="37" dur="500"/>
                                        <p:tgtEl>
                                          <p:spTgt spid="819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194">
                                            <p:txEl>
                                              <p:pRg st="9" end="9"/>
                                            </p:txEl>
                                          </p:spTgt>
                                        </p:tgtEl>
                                        <p:attrNameLst>
                                          <p:attrName>style.visibility</p:attrName>
                                        </p:attrNameLst>
                                      </p:cBhvr>
                                      <p:to>
                                        <p:strVal val="visible"/>
                                      </p:to>
                                    </p:set>
                                    <p:animEffect transition="in" filter="blinds(horizontal)">
                                      <p:cBhvr>
                                        <p:cTn id="42" dur="500"/>
                                        <p:tgtEl>
                                          <p:spTgt spid="819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8194">
                                            <p:txEl>
                                              <p:pRg st="10" end="10"/>
                                            </p:txEl>
                                          </p:spTgt>
                                        </p:tgtEl>
                                        <p:attrNameLst>
                                          <p:attrName>style.visibility</p:attrName>
                                        </p:attrNameLst>
                                      </p:cBhvr>
                                      <p:to>
                                        <p:strVal val="visible"/>
                                      </p:to>
                                    </p:set>
                                    <p:animEffect transition="in" filter="blinds(horizontal)">
                                      <p:cBhvr>
                                        <p:cTn id="47" dur="500"/>
                                        <p:tgtEl>
                                          <p:spTgt spid="819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8194">
                                            <p:txEl>
                                              <p:pRg st="11" end="11"/>
                                            </p:txEl>
                                          </p:spTgt>
                                        </p:tgtEl>
                                        <p:attrNameLst>
                                          <p:attrName>style.visibility</p:attrName>
                                        </p:attrNameLst>
                                      </p:cBhvr>
                                      <p:to>
                                        <p:strVal val="visible"/>
                                      </p:to>
                                    </p:set>
                                    <p:animEffect transition="in" filter="blinds(horizontal)">
                                      <p:cBhvr>
                                        <p:cTn id="52" dur="500"/>
                                        <p:tgtEl>
                                          <p:spTgt spid="8194">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8194">
                                            <p:txEl>
                                              <p:pRg st="12" end="12"/>
                                            </p:txEl>
                                          </p:spTgt>
                                        </p:tgtEl>
                                        <p:attrNameLst>
                                          <p:attrName>style.visibility</p:attrName>
                                        </p:attrNameLst>
                                      </p:cBhvr>
                                      <p:to>
                                        <p:strVal val="visible"/>
                                      </p:to>
                                    </p:set>
                                    <p:animEffect transition="in" filter="blinds(horizontal)">
                                      <p:cBhvr>
                                        <p:cTn id="57" dur="500"/>
                                        <p:tgtEl>
                                          <p:spTgt spid="819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矩形 9217"/>
          <p:cNvSpPr>
            <a:spLocks noRot="1"/>
          </p:cNvSpPr>
          <p:nvPr/>
        </p:nvSpPr>
        <p:spPr>
          <a:xfrm>
            <a:off x="250825" y="2895600"/>
            <a:ext cx="8497888" cy="1143000"/>
          </a:xfrm>
          <a:prstGeom prst="rect">
            <a:avLst/>
          </a:prstGeom>
          <a:noFill/>
          <a:ln w="9525">
            <a:noFill/>
          </a:ln>
        </p:spPr>
        <p:txBody>
          <a:bodyPr anchor="ctr"/>
          <a:p>
            <a:pPr algn="ctr"/>
            <a:r>
              <a:rPr lang="zh-CN" altLang="en-US" sz="8000" b="1">
                <a:solidFill>
                  <a:srgbClr val="FF3300"/>
                </a:solidFill>
                <a:latin typeface="Arial" panose="020B0604020202020204" pitchFamily="34" charset="0"/>
                <a:ea typeface="隶书" panose="02010509060101010101" pitchFamily="1" charset="-122"/>
              </a:rPr>
              <a:t>第一章 软件测试概述</a:t>
            </a:r>
            <a:endParaRPr lang="zh-CN" altLang="en-US" sz="8000" b="1">
              <a:solidFill>
                <a:srgbClr val="FF3300"/>
              </a:solidFill>
              <a:latin typeface="Arial" panose="020B0604020202020204" pitchFamily="34" charset="0"/>
              <a:ea typeface="隶书" panose="02010509060101010101" pitchFamily="1" charset="-122"/>
            </a:endParaRPr>
          </a:p>
        </p:txBody>
      </p:sp>
      <p:pic>
        <p:nvPicPr>
          <p:cNvPr id="16386" name="图片 9218" descr="Bj0034"/>
          <p:cNvPicPr>
            <a:picLocks noChangeAspect="1"/>
          </p:cNvPicPr>
          <p:nvPr/>
        </p:nvPicPr>
        <p:blipFill>
          <a:blip r:embed="rId1"/>
          <a:stretch>
            <a:fillRect/>
          </a:stretch>
        </p:blipFill>
        <p:spPr>
          <a:xfrm>
            <a:off x="0" y="1066800"/>
            <a:ext cx="9144000" cy="838200"/>
          </a:xfrm>
          <a:prstGeom prst="rect">
            <a:avLst/>
          </a:prstGeom>
          <a:noFill/>
          <a:ln w="9525">
            <a:noFill/>
          </a:ln>
        </p:spPr>
      </p:pic>
      <p:pic>
        <p:nvPicPr>
          <p:cNvPr id="16387" name="图片 9219" descr="Bj0034"/>
          <p:cNvPicPr>
            <a:picLocks noChangeAspect="1"/>
          </p:cNvPicPr>
          <p:nvPr/>
        </p:nvPicPr>
        <p:blipFill>
          <a:blip r:embed="rId1"/>
          <a:stretch>
            <a:fillRect/>
          </a:stretch>
        </p:blipFill>
        <p:spPr>
          <a:xfrm>
            <a:off x="0" y="5562600"/>
            <a:ext cx="9144000" cy="8382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0241"/>
          <p:cNvSpPr>
            <a:spLocks noGrp="1" noRot="1"/>
          </p:cNvSpPr>
          <p:nvPr>
            <p:ph type="title"/>
          </p:nvPr>
        </p:nvSpPr>
        <p:spPr>
          <a:xfrm>
            <a:off x="609600" y="304800"/>
            <a:ext cx="8153400" cy="838200"/>
          </a:xfrm>
        </p:spPr>
        <p:txBody>
          <a:bodyPr wrap="square" anchor="ctr"/>
          <a:p>
            <a:r>
              <a:rPr lang="zh-CN" altLang="en-US" sz="4800">
                <a:solidFill>
                  <a:srgbClr val="FF3300"/>
                </a:solidFill>
              </a:rPr>
              <a:t>第一章   软件测试概述</a:t>
            </a:r>
            <a:endParaRPr lang="zh-CN" altLang="en-US" sz="4800">
              <a:solidFill>
                <a:schemeClr val="bg2"/>
              </a:solidFill>
            </a:endParaRPr>
          </a:p>
        </p:txBody>
      </p:sp>
      <p:sp>
        <p:nvSpPr>
          <p:cNvPr id="17410" name="文本占位符 10242"/>
          <p:cNvSpPr>
            <a:spLocks noGrp="1" noRot="1"/>
          </p:cNvSpPr>
          <p:nvPr>
            <p:ph idx="1"/>
          </p:nvPr>
        </p:nvSpPr>
        <p:spPr>
          <a:xfrm>
            <a:off x="971550" y="1196975"/>
            <a:ext cx="7777163" cy="5400675"/>
          </a:xfrm>
        </p:spPr>
        <p:txBody>
          <a:bodyPr anchor="t"/>
          <a:p>
            <a:pPr marL="371475" indent="-371475" defTabSz="990600">
              <a:lnSpc>
                <a:spcPct val="90000"/>
              </a:lnSpc>
              <a:spcBef>
                <a:spcPct val="30000"/>
              </a:spcBef>
              <a:buNone/>
            </a:pPr>
            <a:r>
              <a:rPr lang="en-US" altLang="zh-CN" sz="4000" i="1">
                <a:latin typeface="楷体_GB2312" pitchFamily="1" charset="-122"/>
                <a:hlinkClick r:id="rId1" action="ppaction://hlinksldjump"/>
              </a:rPr>
              <a:t>1.1  </a:t>
            </a:r>
            <a:r>
              <a:rPr lang="zh-CN" altLang="en-US" sz="4000" i="1">
                <a:latin typeface="楷体_GB2312" pitchFamily="1" charset="-122"/>
                <a:hlinkClick r:id="rId1" action="ppaction://hlinksldjump"/>
              </a:rPr>
              <a:t>软件、软件危机和软件工程</a:t>
            </a:r>
            <a:endParaRPr lang="zh-CN" altLang="en-US" sz="4000" i="1">
              <a:latin typeface="楷体_GB2312" pitchFamily="1" charset="-122"/>
            </a:endParaRPr>
          </a:p>
          <a:p>
            <a:pPr marL="371475" indent="-371475" defTabSz="990600">
              <a:lnSpc>
                <a:spcPct val="90000"/>
              </a:lnSpc>
              <a:spcBef>
                <a:spcPct val="30000"/>
              </a:spcBef>
              <a:buNone/>
            </a:pPr>
            <a:r>
              <a:rPr lang="en-US" altLang="zh-CN" sz="4000" i="1">
                <a:latin typeface="楷体_GB2312" pitchFamily="1" charset="-122"/>
                <a:hlinkClick r:id="rId2" action="ppaction://hlinksldjump"/>
              </a:rPr>
              <a:t>1.2  </a:t>
            </a:r>
            <a:r>
              <a:rPr lang="zh-CN" altLang="en-US" sz="4000" i="1">
                <a:latin typeface="楷体_GB2312" pitchFamily="1" charset="-122"/>
                <a:hlinkClick r:id="rId2" action="ppaction://hlinksldjump"/>
              </a:rPr>
              <a:t>软件缺陷与软件故障</a:t>
            </a:r>
            <a:endParaRPr lang="zh-CN" altLang="en-US" sz="4000" i="1">
              <a:latin typeface="楷体_GB2312" pitchFamily="1" charset="-122"/>
            </a:endParaRPr>
          </a:p>
          <a:p>
            <a:pPr marL="371475" indent="-371475" defTabSz="990600">
              <a:lnSpc>
                <a:spcPct val="90000"/>
              </a:lnSpc>
              <a:spcBef>
                <a:spcPct val="30000"/>
              </a:spcBef>
              <a:buNone/>
            </a:pPr>
            <a:r>
              <a:rPr lang="en-US" altLang="zh-CN" sz="4000" i="1">
                <a:latin typeface="楷体_GB2312" pitchFamily="1" charset="-122"/>
                <a:hlinkClick r:id="rId3" action="ppaction://hlinksldjump"/>
              </a:rPr>
              <a:t>1.3  </a:t>
            </a:r>
            <a:r>
              <a:rPr lang="zh-CN" altLang="en-US" sz="4000" i="1">
                <a:latin typeface="楷体_GB2312" pitchFamily="1" charset="-122"/>
                <a:hlinkClick r:id="rId3" action="ppaction://hlinksldjump"/>
              </a:rPr>
              <a:t>软件测试的概念</a:t>
            </a:r>
            <a:endParaRPr lang="zh-CN" altLang="en-US" sz="4000" i="1">
              <a:latin typeface="楷体_GB2312" pitchFamily="1" charset="-122"/>
            </a:endParaRPr>
          </a:p>
          <a:p>
            <a:pPr marL="371475" indent="-371475" defTabSz="990600">
              <a:lnSpc>
                <a:spcPct val="90000"/>
              </a:lnSpc>
              <a:spcBef>
                <a:spcPct val="30000"/>
              </a:spcBef>
              <a:buNone/>
            </a:pPr>
            <a:r>
              <a:rPr lang="en-US" altLang="zh-CN" sz="4000" i="1">
                <a:latin typeface="楷体_GB2312" pitchFamily="1" charset="-122"/>
                <a:hlinkClick r:id="rId4" action="ppaction://hlinksldjump"/>
              </a:rPr>
              <a:t>1.4  </a:t>
            </a:r>
            <a:r>
              <a:rPr lang="zh-CN" altLang="en-US" sz="4000" i="1">
                <a:latin typeface="楷体_GB2312" pitchFamily="1" charset="-122"/>
                <a:hlinkClick r:id="rId4" action="ppaction://hlinksldjump"/>
              </a:rPr>
              <a:t>软件质量与质量模型</a:t>
            </a:r>
            <a:endParaRPr lang="zh-CN" altLang="en-US" sz="4000" i="1">
              <a:latin typeface="楷体_GB2312" pitchFamily="1" charset="-122"/>
            </a:endParaRPr>
          </a:p>
          <a:p>
            <a:pPr marL="371475" indent="-371475" defTabSz="990600">
              <a:lnSpc>
                <a:spcPct val="90000"/>
              </a:lnSpc>
              <a:spcBef>
                <a:spcPct val="30000"/>
              </a:spcBef>
              <a:buNone/>
            </a:pPr>
            <a:r>
              <a:rPr lang="en-US" altLang="zh-CN" sz="4000" i="1">
                <a:latin typeface="楷体_GB2312" pitchFamily="1" charset="-122"/>
                <a:hlinkClick r:id="rId3" action="ppaction://hlinksldjump"/>
              </a:rPr>
              <a:t>1.5  </a:t>
            </a:r>
            <a:r>
              <a:rPr lang="zh-CN" altLang="en-US" sz="4000" i="1">
                <a:latin typeface="楷体_GB2312" pitchFamily="1" charset="-122"/>
                <a:hlinkClick r:id="rId3" action="ppaction://hlinksldjump"/>
              </a:rPr>
              <a:t>软件测试的分类</a:t>
            </a:r>
            <a:endParaRPr lang="zh-CN" altLang="en-US" sz="4000" i="1">
              <a:latin typeface="楷体_GB2312" pitchFamily="1" charset="-122"/>
            </a:endParaRPr>
          </a:p>
          <a:p>
            <a:pPr marL="371475" indent="-371475" defTabSz="990600">
              <a:lnSpc>
                <a:spcPct val="90000"/>
              </a:lnSpc>
              <a:spcBef>
                <a:spcPct val="30000"/>
              </a:spcBef>
              <a:buNone/>
            </a:pPr>
            <a:r>
              <a:rPr lang="en-US" altLang="zh-CN" sz="4000" i="1">
                <a:latin typeface="楷体_GB2312" pitchFamily="1" charset="-122"/>
                <a:hlinkClick r:id="rId3" action="ppaction://hlinksldjump"/>
              </a:rPr>
              <a:t>1.6  </a:t>
            </a:r>
            <a:r>
              <a:rPr lang="zh-CN" altLang="en-US" sz="4000" i="1">
                <a:latin typeface="楷体_GB2312" pitchFamily="1" charset="-122"/>
                <a:hlinkClick r:id="rId3" action="ppaction://hlinksldjump"/>
              </a:rPr>
              <a:t>软件测试过程模型</a:t>
            </a:r>
            <a:endParaRPr lang="zh-CN" altLang="en-US" sz="4000" i="1">
              <a:latin typeface="楷体_GB2312" pitchFamily="1" charset="-122"/>
            </a:endParaRPr>
          </a:p>
          <a:p>
            <a:pPr marL="371475" indent="-371475" defTabSz="990600">
              <a:lnSpc>
                <a:spcPct val="90000"/>
              </a:lnSpc>
              <a:spcBef>
                <a:spcPct val="30000"/>
              </a:spcBef>
              <a:buNone/>
            </a:pPr>
            <a:r>
              <a:rPr lang="en-US" altLang="zh-CN" sz="4000" i="1">
                <a:latin typeface="楷体_GB2312" pitchFamily="1" charset="-122"/>
                <a:hlinkClick r:id="rId3" action="ppaction://hlinksldjump"/>
              </a:rPr>
              <a:t>1.7  </a:t>
            </a:r>
            <a:r>
              <a:rPr lang="zh-CN" altLang="en-US" sz="4000" i="1">
                <a:latin typeface="楷体_GB2312" pitchFamily="1" charset="-122"/>
                <a:hlinkClick r:id="rId3" action="ppaction://hlinksldjump"/>
              </a:rPr>
              <a:t>测试的生命周期</a:t>
            </a:r>
            <a:endParaRPr lang="zh-CN" altLang="en-US" sz="4000" i="1">
              <a:latin typeface="楷体_GB2312" pitchFamily="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396875" y="549275"/>
            <a:ext cx="4014470" cy="9366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3200" b="1">
                <a:latin typeface="华文新魏" panose="02010800040101010101" pitchFamily="2" charset="-122"/>
                <a:ea typeface="华文新魏" panose="02010800040101010101" pitchFamily="2" charset="-122"/>
              </a:rPr>
              <a:t>软件测试的对象？</a:t>
            </a:r>
            <a:endParaRPr lang="zh-CN" altLang="en-US" sz="3200" b="1">
              <a:latin typeface="华文新魏" panose="02010800040101010101" pitchFamily="2" charset="-122"/>
              <a:ea typeface="华文新魏" panose="02010800040101010101" pitchFamily="2" charset="-122"/>
            </a:endParaRPr>
          </a:p>
        </p:txBody>
      </p:sp>
      <p:sp>
        <p:nvSpPr>
          <p:cNvPr id="5" name="文本框 4"/>
          <p:cNvSpPr txBox="1"/>
          <p:nvPr/>
        </p:nvSpPr>
        <p:spPr>
          <a:xfrm>
            <a:off x="4898390" y="756920"/>
            <a:ext cx="1901190" cy="583565"/>
          </a:xfrm>
          <a:prstGeom prst="rect">
            <a:avLst/>
          </a:prstGeom>
          <a:noFill/>
        </p:spPr>
        <p:txBody>
          <a:bodyPr wrap="square" rtlCol="0">
            <a:spAutoFit/>
          </a:bodyPr>
          <a:p>
            <a:r>
              <a:rPr lang="zh-CN" altLang="en-US" sz="3200" b="1">
                <a:solidFill>
                  <a:srgbClr val="002060"/>
                </a:solidFill>
                <a:latin typeface="黑体" panose="02010609060101010101" pitchFamily="2" charset="-122"/>
                <a:ea typeface="黑体" panose="02010609060101010101" pitchFamily="2" charset="-122"/>
              </a:rPr>
              <a:t>程序代码？</a:t>
            </a:r>
            <a:endParaRPr lang="zh-CN" altLang="en-US" sz="3200" b="1">
              <a:solidFill>
                <a:srgbClr val="002060"/>
              </a:solidFill>
              <a:latin typeface="黑体" panose="02010609060101010101" pitchFamily="2" charset="-122"/>
              <a:ea typeface="黑体" panose="02010609060101010101" pitchFamily="2" charset="-122"/>
            </a:endParaRPr>
          </a:p>
        </p:txBody>
      </p:sp>
      <p:sp>
        <p:nvSpPr>
          <p:cNvPr id="7" name="圆角矩形 6"/>
          <p:cNvSpPr/>
          <p:nvPr/>
        </p:nvSpPr>
        <p:spPr>
          <a:xfrm>
            <a:off x="380365" y="2183130"/>
            <a:ext cx="4014470" cy="9366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3200" b="1">
                <a:latin typeface="华文新魏" panose="02010800040101010101" pitchFamily="2" charset="-122"/>
                <a:ea typeface="华文新魏" panose="02010800040101010101" pitchFamily="2" charset="-122"/>
              </a:rPr>
              <a:t>软件测试的时机？</a:t>
            </a:r>
            <a:endParaRPr lang="zh-CN" altLang="en-US" sz="3200" b="1">
              <a:latin typeface="华文新魏" panose="02010800040101010101" pitchFamily="2" charset="-122"/>
              <a:ea typeface="华文新魏" panose="02010800040101010101" pitchFamily="2" charset="-122"/>
            </a:endParaRPr>
          </a:p>
        </p:txBody>
      </p:sp>
      <p:sp>
        <p:nvSpPr>
          <p:cNvPr id="8" name="文本框 7"/>
          <p:cNvSpPr txBox="1"/>
          <p:nvPr/>
        </p:nvSpPr>
        <p:spPr>
          <a:xfrm>
            <a:off x="4810125" y="2175510"/>
            <a:ext cx="3543300" cy="1076325"/>
          </a:xfrm>
          <a:prstGeom prst="rect">
            <a:avLst/>
          </a:prstGeom>
          <a:noFill/>
        </p:spPr>
        <p:txBody>
          <a:bodyPr wrap="square" rtlCol="0">
            <a:spAutoFit/>
          </a:bodyPr>
          <a:p>
            <a:r>
              <a:rPr lang="zh-CN" altLang="en-US" sz="3200" b="1">
                <a:solidFill>
                  <a:srgbClr val="002060"/>
                </a:solidFill>
                <a:latin typeface="黑体" panose="02010609060101010101" pitchFamily="2" charset="-122"/>
                <a:ea typeface="黑体" panose="02010609060101010101" pitchFamily="2" charset="-122"/>
              </a:rPr>
              <a:t>代码编写完成之后，运行维护之前？</a:t>
            </a:r>
            <a:endParaRPr lang="zh-CN" altLang="en-US" sz="3200" b="1">
              <a:solidFill>
                <a:srgbClr val="002060"/>
              </a:solidFill>
              <a:latin typeface="黑体" panose="02010609060101010101" pitchFamily="2" charset="-122"/>
              <a:ea typeface="黑体" panose="02010609060101010101" pitchFamily="2" charset="-122"/>
            </a:endParaRPr>
          </a:p>
        </p:txBody>
      </p:sp>
      <p:sp>
        <p:nvSpPr>
          <p:cNvPr id="9" name="圆角矩形 8"/>
          <p:cNvSpPr/>
          <p:nvPr/>
        </p:nvSpPr>
        <p:spPr>
          <a:xfrm>
            <a:off x="372110" y="3745230"/>
            <a:ext cx="4014470" cy="9366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3200" b="1">
                <a:latin typeface="华文新魏" panose="02010800040101010101" pitchFamily="2" charset="-122"/>
                <a:ea typeface="华文新魏" panose="02010800040101010101" pitchFamily="2" charset="-122"/>
              </a:rPr>
              <a:t>软件测试的目的？</a:t>
            </a:r>
            <a:endParaRPr lang="zh-CN" altLang="en-US" sz="3200" b="1">
              <a:latin typeface="华文新魏" panose="02010800040101010101" pitchFamily="2" charset="-122"/>
              <a:ea typeface="华文新魏" panose="02010800040101010101" pitchFamily="2" charset="-122"/>
            </a:endParaRPr>
          </a:p>
        </p:txBody>
      </p:sp>
      <p:sp>
        <p:nvSpPr>
          <p:cNvPr id="10" name="文本框 9"/>
          <p:cNvSpPr txBox="1"/>
          <p:nvPr/>
        </p:nvSpPr>
        <p:spPr>
          <a:xfrm>
            <a:off x="4881880" y="3897630"/>
            <a:ext cx="2809240" cy="583565"/>
          </a:xfrm>
          <a:prstGeom prst="rect">
            <a:avLst/>
          </a:prstGeom>
          <a:noFill/>
        </p:spPr>
        <p:txBody>
          <a:bodyPr wrap="square" rtlCol="0">
            <a:spAutoFit/>
          </a:bodyPr>
          <a:p>
            <a:r>
              <a:rPr lang="zh-CN" altLang="en-US" sz="3200" b="1">
                <a:solidFill>
                  <a:srgbClr val="002060"/>
                </a:solidFill>
                <a:latin typeface="黑体" panose="02010609060101010101" pitchFamily="2" charset="-122"/>
                <a:ea typeface="黑体" panose="02010609060101010101" pitchFamily="2" charset="-122"/>
              </a:rPr>
              <a:t>证明程序正确？</a:t>
            </a:r>
            <a:endParaRPr lang="zh-CN" altLang="en-US" sz="3200" b="1">
              <a:solidFill>
                <a:srgbClr val="002060"/>
              </a:solidFill>
              <a:latin typeface="黑体" panose="02010609060101010101" pitchFamily="2" charset="-122"/>
              <a:ea typeface="黑体" panose="02010609060101010101" pitchFamily="2" charset="-122"/>
            </a:endParaRPr>
          </a:p>
        </p:txBody>
      </p:sp>
      <p:sp>
        <p:nvSpPr>
          <p:cNvPr id="11" name="圆角矩形 10"/>
          <p:cNvSpPr/>
          <p:nvPr/>
        </p:nvSpPr>
        <p:spPr>
          <a:xfrm>
            <a:off x="368300" y="5235575"/>
            <a:ext cx="4014470" cy="12522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3200" b="1">
                <a:latin typeface="华文新魏" panose="02010800040101010101" pitchFamily="2" charset="-122"/>
                <a:ea typeface="华文新魏" panose="02010800040101010101" pitchFamily="2" charset="-122"/>
              </a:rPr>
              <a:t>软件测试与程序调试的关系？</a:t>
            </a:r>
            <a:endParaRPr lang="zh-CN" altLang="en-US" sz="3200" b="1">
              <a:latin typeface="华文新魏" panose="02010800040101010101" pitchFamily="2" charset="-122"/>
              <a:ea typeface="华文新魏" panose="02010800040101010101" pitchFamily="2" charset="-122"/>
            </a:endParaRPr>
          </a:p>
        </p:txBody>
      </p:sp>
      <p:sp>
        <p:nvSpPr>
          <p:cNvPr id="13" name="文本框 12"/>
          <p:cNvSpPr txBox="1"/>
          <p:nvPr/>
        </p:nvSpPr>
        <p:spPr>
          <a:xfrm>
            <a:off x="4865370" y="5531485"/>
            <a:ext cx="2809240" cy="583565"/>
          </a:xfrm>
          <a:prstGeom prst="rect">
            <a:avLst/>
          </a:prstGeom>
          <a:noFill/>
        </p:spPr>
        <p:txBody>
          <a:bodyPr wrap="square" rtlCol="0">
            <a:spAutoFit/>
          </a:bodyPr>
          <a:p>
            <a:r>
              <a:rPr lang="zh-CN" altLang="en-US" sz="3200" b="1">
                <a:solidFill>
                  <a:srgbClr val="002060"/>
                </a:solidFill>
                <a:latin typeface="黑体" panose="02010609060101010101" pitchFamily="2" charset="-122"/>
                <a:ea typeface="黑体" panose="02010609060101010101" pitchFamily="2" charset="-122"/>
              </a:rPr>
              <a:t>本质上一致？</a:t>
            </a:r>
            <a:endParaRPr lang="zh-CN" altLang="en-US" sz="3200" b="1">
              <a:solidFill>
                <a:srgbClr val="002060"/>
              </a:solidFill>
              <a:latin typeface="黑体" panose="02010609060101010101" pitchFamily="2" charset="-122"/>
              <a:ea typeface="黑体" panose="02010609060101010101" pitchFamily="2" charset="-122"/>
            </a:endParaRPr>
          </a:p>
        </p:txBody>
      </p:sp>
      <p:sp>
        <p:nvSpPr>
          <p:cNvPr id="16" name="乘号 15"/>
          <p:cNvSpPr/>
          <p:nvPr/>
        </p:nvSpPr>
        <p:spPr>
          <a:xfrm>
            <a:off x="7452360" y="477520"/>
            <a:ext cx="1224280" cy="1224280"/>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乘号 16"/>
          <p:cNvSpPr/>
          <p:nvPr/>
        </p:nvSpPr>
        <p:spPr>
          <a:xfrm>
            <a:off x="7429500" y="2520950"/>
            <a:ext cx="1224280" cy="1224280"/>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乘号 17"/>
          <p:cNvSpPr/>
          <p:nvPr/>
        </p:nvSpPr>
        <p:spPr>
          <a:xfrm>
            <a:off x="7429500" y="3745230"/>
            <a:ext cx="1224280" cy="1224280"/>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乘号 18"/>
          <p:cNvSpPr/>
          <p:nvPr/>
        </p:nvSpPr>
        <p:spPr>
          <a:xfrm>
            <a:off x="7416165" y="5263515"/>
            <a:ext cx="1224280" cy="1224280"/>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up)">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p:tgtEl>
                                          <p:spTgt spid="10"/>
                                        </p:tgtEl>
                                        <p:attrNameLst>
                                          <p:attrName>ppt_y</p:attrName>
                                        </p:attrNameLst>
                                      </p:cBhvr>
                                      <p:tavLst>
                                        <p:tav tm="0">
                                          <p:val>
                                            <p:strVal val="#ppt_y+#ppt_h*1.125000"/>
                                          </p:val>
                                        </p:tav>
                                        <p:tav tm="100000">
                                          <p:val>
                                            <p:strVal val="#ppt_y"/>
                                          </p:val>
                                        </p:tav>
                                      </p:tavLst>
                                    </p:anim>
                                    <p:animEffect transition="in" filter="wipe(up)">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p:tgtEl>
                                          <p:spTgt spid="13"/>
                                        </p:tgtEl>
                                        <p:attrNameLst>
                                          <p:attrName>ppt_y</p:attrName>
                                        </p:attrNameLst>
                                      </p:cBhvr>
                                      <p:tavLst>
                                        <p:tav tm="0">
                                          <p:val>
                                            <p:strVal val="#ppt_y+#ppt_h*1.125000"/>
                                          </p:val>
                                        </p:tav>
                                        <p:tav tm="100000">
                                          <p:val>
                                            <p:strVal val="#ppt_y"/>
                                          </p:val>
                                        </p:tav>
                                      </p:tavLst>
                                    </p:anim>
                                    <p:animEffect transition="in" filter="wipe(up)">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linds(horizontal)">
                                      <p:cBhvr>
                                        <p:cTn id="54" dur="500"/>
                                        <p:tgtEl>
                                          <p:spTgt spid="1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1" grpId="0" animBg="1"/>
      <p:bldP spid="5" grpId="0"/>
      <p:bldP spid="8" grpId="0"/>
      <p:bldP spid="10" grpId="0"/>
      <p:bldP spid="13" grpId="0"/>
      <p:bldP spid="16"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1265"/>
          <p:cNvSpPr>
            <a:spLocks noGrp="1" noRot="1"/>
          </p:cNvSpPr>
          <p:nvPr>
            <p:ph type="title"/>
          </p:nvPr>
        </p:nvSpPr>
        <p:spPr>
          <a:xfrm>
            <a:off x="250825" y="188913"/>
            <a:ext cx="8715375" cy="1143000"/>
          </a:xfrm>
        </p:spPr>
        <p:txBody>
          <a:bodyPr anchor="ctr"/>
          <a:p>
            <a:pPr algn="l"/>
            <a:r>
              <a:rPr lang="zh-CN" altLang="en-US" dirty="0"/>
              <a:t>1.1 软件、软件危机和软件工程</a:t>
            </a:r>
            <a:endParaRPr lang="zh-CN" altLang="en-US" dirty="0"/>
          </a:p>
        </p:txBody>
      </p:sp>
      <p:sp>
        <p:nvSpPr>
          <p:cNvPr id="11267" name="矩形 11266"/>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1. </a:t>
            </a:r>
            <a:r>
              <a:rPr lang="zh-CN" altLang="en-US" sz="4000" b="1">
                <a:solidFill>
                  <a:srgbClr val="FF3300"/>
                </a:solidFill>
                <a:latin typeface="Arial" panose="020B0604020202020204" pitchFamily="34" charset="0"/>
                <a:ea typeface="华文行楷" panose="02010800040101010101" pitchFamily="2" charset="-122"/>
              </a:rPr>
              <a:t>基本概念</a:t>
            </a:r>
            <a:endParaRPr lang="zh-CN" altLang="en-US" sz="4000" b="1">
              <a:solidFill>
                <a:srgbClr val="FF3300"/>
              </a:solidFill>
              <a:latin typeface="Arial" panose="020B0604020202020204" pitchFamily="34" charset="0"/>
              <a:ea typeface="华文行楷" panose="02010800040101010101" pitchFamily="2" charset="-122"/>
            </a:endParaRPr>
          </a:p>
        </p:txBody>
      </p:sp>
      <p:sp>
        <p:nvSpPr>
          <p:cNvPr id="11268" name="圆角矩形 11267"/>
          <p:cNvSpPr/>
          <p:nvPr/>
        </p:nvSpPr>
        <p:spPr>
          <a:xfrm>
            <a:off x="3492500" y="3644900"/>
            <a:ext cx="5183188" cy="2447925"/>
          </a:xfrm>
          <a:prstGeom prst="roundRect">
            <a:avLst>
              <a:gd name="adj" fmla="val 13745"/>
            </a:avLst>
          </a:prstGeom>
          <a:noFill/>
          <a:ln w="38100" cap="flat" cmpd="sng">
            <a:solidFill>
              <a:schemeClr val="accent2"/>
            </a:solidFill>
            <a:prstDash val="solid"/>
            <a:round/>
            <a:headEnd type="none" w="med" len="med"/>
            <a:tailEnd type="none" w="med" len="med"/>
          </a:ln>
        </p:spPr>
        <p:txBody>
          <a:bodyPr anchor="ctr"/>
          <a:p>
            <a:pPr eaLnBrk="0" hangingPunct="0">
              <a:lnSpc>
                <a:spcPct val="105000"/>
              </a:lnSpc>
              <a:spcBef>
                <a:spcPct val="5000"/>
              </a:spcBef>
              <a:spcAft>
                <a:spcPct val="5000"/>
              </a:spcAft>
            </a:pPr>
            <a:r>
              <a:rPr lang="zh-CN" altLang="en-US" sz="2400" b="1">
                <a:latin typeface="Arial" panose="020B0604020202020204" pitchFamily="34" charset="0"/>
                <a:ea typeface="黑体" panose="02010609060101010101" pitchFamily="2" charset="-122"/>
              </a:rPr>
              <a:t>软件测试是为了尽快尽早地</a:t>
            </a:r>
            <a:r>
              <a:rPr lang="zh-CN" altLang="en-US" sz="2400" b="1">
                <a:solidFill>
                  <a:srgbClr val="C00000"/>
                </a:solidFill>
                <a:latin typeface="Arial" panose="020B0604020202020204" pitchFamily="34" charset="0"/>
                <a:ea typeface="黑体" panose="02010609060101010101" pitchFamily="2" charset="-122"/>
              </a:rPr>
              <a:t>发现</a:t>
            </a:r>
            <a:r>
              <a:rPr lang="zh-CN" altLang="en-US" sz="2400" b="1">
                <a:latin typeface="Arial" panose="020B0604020202020204" pitchFamily="34" charset="0"/>
                <a:ea typeface="黑体" panose="02010609060101010101" pitchFamily="2" charset="-122"/>
              </a:rPr>
              <a:t>在软件产品中所存在的各种</a:t>
            </a:r>
            <a:r>
              <a:rPr lang="zh-CN" altLang="en-US" sz="2400" b="1">
                <a:solidFill>
                  <a:srgbClr val="C00000"/>
                </a:solidFill>
                <a:latin typeface="Arial" panose="020B0604020202020204" pitchFamily="34" charset="0"/>
                <a:ea typeface="黑体" panose="02010609060101010101" pitchFamily="2" charset="-122"/>
              </a:rPr>
              <a:t>软件缺陷</a:t>
            </a:r>
            <a:r>
              <a:rPr lang="zh-CN" altLang="en-US" sz="2400" b="1">
                <a:latin typeface="Arial" panose="020B0604020202020204" pitchFamily="34" charset="0"/>
                <a:ea typeface="黑体" panose="02010609060101010101" pitchFamily="2" charset="-122"/>
              </a:rPr>
              <a:t>而展开的</a:t>
            </a:r>
            <a:r>
              <a:rPr lang="zh-CN" altLang="en-US" sz="2400" b="1">
                <a:solidFill>
                  <a:srgbClr val="C00000"/>
                </a:solidFill>
                <a:latin typeface="Arial" panose="020B0604020202020204" pitchFamily="34" charset="0"/>
                <a:ea typeface="黑体" panose="02010609060101010101" pitchFamily="2" charset="-122"/>
              </a:rPr>
              <a:t>贯穿整个软件开发生命周期</a:t>
            </a:r>
            <a:r>
              <a:rPr lang="zh-CN" altLang="en-US" sz="2400" b="1">
                <a:latin typeface="Arial" panose="020B0604020202020204" pitchFamily="34" charset="0"/>
                <a:ea typeface="黑体" panose="02010609060101010101" pitchFamily="2" charset="-122"/>
              </a:rPr>
              <a:t>、对</a:t>
            </a:r>
            <a:r>
              <a:rPr lang="zh-CN" altLang="en-US" sz="2400" b="1">
                <a:solidFill>
                  <a:srgbClr val="C00000"/>
                </a:solidFill>
                <a:latin typeface="Arial" panose="020B0604020202020204" pitchFamily="34" charset="0"/>
                <a:ea typeface="黑体" panose="02010609060101010101" pitchFamily="2" charset="-122"/>
              </a:rPr>
              <a:t>软件产品</a:t>
            </a:r>
            <a:r>
              <a:rPr lang="en-US" altLang="zh-CN" sz="2400" b="1">
                <a:latin typeface="Arial" panose="020B0604020202020204" pitchFamily="34" charset="0"/>
                <a:ea typeface="黑体" panose="02010609060101010101" pitchFamily="2" charset="-122"/>
              </a:rPr>
              <a:t>(</a:t>
            </a:r>
            <a:r>
              <a:rPr lang="zh-CN" altLang="en-US" sz="2400" b="1">
                <a:latin typeface="Arial" panose="020B0604020202020204" pitchFamily="34" charset="0"/>
                <a:ea typeface="黑体" panose="02010609060101010101" pitchFamily="2" charset="-122"/>
              </a:rPr>
              <a:t>包括阶段性产品</a:t>
            </a:r>
            <a:r>
              <a:rPr lang="en-US" altLang="zh-CN" sz="2400" b="1">
                <a:latin typeface="Arial" panose="020B0604020202020204" pitchFamily="34" charset="0"/>
                <a:ea typeface="黑体" panose="02010609060101010101" pitchFamily="2" charset="-122"/>
              </a:rPr>
              <a:t>)</a:t>
            </a:r>
            <a:r>
              <a:rPr lang="zh-CN" altLang="en-US" sz="2400" b="1">
                <a:latin typeface="Arial" panose="020B0604020202020204" pitchFamily="34" charset="0"/>
                <a:ea typeface="黑体" panose="02010609060101010101" pitchFamily="2" charset="-122"/>
              </a:rPr>
              <a:t>进行验证和确认的活动过程</a:t>
            </a:r>
            <a:endParaRPr lang="zh-CN" altLang="en-US" sz="2400" b="1">
              <a:latin typeface="Arial" panose="020B0604020202020204" pitchFamily="34" charset="0"/>
              <a:ea typeface="黑体" panose="02010609060101010101" pitchFamily="2" charset="-122"/>
            </a:endParaRPr>
          </a:p>
        </p:txBody>
      </p:sp>
      <p:sp>
        <p:nvSpPr>
          <p:cNvPr id="11269" name="圆角矩形 11268"/>
          <p:cNvSpPr/>
          <p:nvPr/>
        </p:nvSpPr>
        <p:spPr>
          <a:xfrm>
            <a:off x="827088" y="3657600"/>
            <a:ext cx="2220912" cy="2286000"/>
          </a:xfrm>
          <a:prstGeom prst="roundRect">
            <a:avLst>
              <a:gd name="adj" fmla="val 13745"/>
            </a:avLst>
          </a:prstGeom>
          <a:noFill/>
          <a:ln w="38100" cap="flat" cmpd="sng">
            <a:solidFill>
              <a:schemeClr val="accent2"/>
            </a:solidFill>
            <a:prstDash val="solid"/>
            <a:round/>
            <a:headEnd type="none" w="med" len="med"/>
            <a:tailEnd type="none" w="med" len="med"/>
          </a:ln>
        </p:spPr>
        <p:txBody>
          <a:bodyPr anchor="ctr"/>
          <a:p>
            <a:pPr eaLnBrk="0" hangingPunct="0">
              <a:lnSpc>
                <a:spcPct val="105000"/>
              </a:lnSpc>
              <a:spcBef>
                <a:spcPct val="5000"/>
              </a:spcBef>
              <a:spcAft>
                <a:spcPct val="5000"/>
              </a:spcAft>
            </a:pPr>
            <a:r>
              <a:rPr lang="zh-CN" altLang="en-US" sz="2400" b="1">
                <a:latin typeface="Arial" panose="020B0604020202020204" pitchFamily="34" charset="0"/>
                <a:ea typeface="黑体" panose="02010609060101010101" pitchFamily="2" charset="-122"/>
              </a:rPr>
              <a:t>软件 </a:t>
            </a:r>
            <a:r>
              <a:rPr lang="en-US" altLang="zh-CN" sz="2400" b="1">
                <a:latin typeface="Arial" panose="020B0604020202020204" pitchFamily="34" charset="0"/>
                <a:ea typeface="黑体" panose="02010609060101010101" pitchFamily="2" charset="-122"/>
              </a:rPr>
              <a:t>= </a:t>
            </a:r>
            <a:r>
              <a:rPr lang="zh-CN" altLang="en-US" sz="2400" b="1">
                <a:latin typeface="Arial" panose="020B0604020202020204" pitchFamily="34" charset="0"/>
                <a:ea typeface="黑体" panose="02010609060101010101" pitchFamily="2" charset="-122"/>
              </a:rPr>
              <a:t>程序 </a:t>
            </a:r>
            <a:r>
              <a:rPr lang="en-US" altLang="zh-CN" sz="2400" b="1">
                <a:latin typeface="Arial" panose="020B0604020202020204" pitchFamily="34" charset="0"/>
                <a:ea typeface="黑体" panose="02010609060101010101" pitchFamily="2" charset="-122"/>
              </a:rPr>
              <a:t>+ </a:t>
            </a:r>
            <a:r>
              <a:rPr lang="zh-CN" altLang="en-US" sz="2400" b="1">
                <a:latin typeface="Arial" panose="020B0604020202020204" pitchFamily="34" charset="0"/>
                <a:ea typeface="黑体" panose="02010609060101010101" pitchFamily="2" charset="-122"/>
              </a:rPr>
              <a:t>数据</a:t>
            </a:r>
            <a:r>
              <a:rPr lang="en-US" altLang="zh-CN" sz="2400" b="1">
                <a:latin typeface="Arial" panose="020B0604020202020204" pitchFamily="34" charset="0"/>
                <a:ea typeface="黑体" panose="02010609060101010101" pitchFamily="2" charset="-122"/>
              </a:rPr>
              <a:t>(</a:t>
            </a:r>
            <a:r>
              <a:rPr lang="zh-CN" altLang="en-US" sz="2400" b="1">
                <a:latin typeface="Arial" panose="020B0604020202020204" pitchFamily="34" charset="0"/>
                <a:ea typeface="黑体" panose="02010609060101010101" pitchFamily="2" charset="-122"/>
              </a:rPr>
              <a:t>库</a:t>
            </a:r>
            <a:r>
              <a:rPr lang="en-US" altLang="zh-CN" sz="2400" b="1">
                <a:latin typeface="Arial" panose="020B0604020202020204" pitchFamily="34" charset="0"/>
                <a:ea typeface="黑体" panose="02010609060101010101" pitchFamily="2" charset="-122"/>
              </a:rPr>
              <a:t>) + </a:t>
            </a:r>
            <a:r>
              <a:rPr lang="zh-CN" altLang="en-US" sz="2400" b="1">
                <a:latin typeface="Arial" panose="020B0604020202020204" pitchFamily="34" charset="0"/>
                <a:ea typeface="黑体" panose="02010609060101010101" pitchFamily="2" charset="-122"/>
              </a:rPr>
              <a:t>文档</a:t>
            </a:r>
            <a:endParaRPr lang="zh-CN" altLang="en-US" sz="2400" b="1">
              <a:latin typeface="Arial" panose="020B0604020202020204" pitchFamily="34" charset="0"/>
              <a:ea typeface="黑体" panose="02010609060101010101" pitchFamily="2" charset="-122"/>
            </a:endParaRPr>
          </a:p>
        </p:txBody>
      </p:sp>
      <p:sp>
        <p:nvSpPr>
          <p:cNvPr id="11270" name="燕尾形 11269"/>
          <p:cNvSpPr/>
          <p:nvPr/>
        </p:nvSpPr>
        <p:spPr>
          <a:xfrm>
            <a:off x="3779838" y="2420938"/>
            <a:ext cx="400050" cy="449262"/>
          </a:xfrm>
          <a:prstGeom prst="chevron">
            <a:avLst>
              <a:gd name="adj" fmla="val 52500"/>
            </a:avLst>
          </a:prstGeom>
          <a:solidFill>
            <a:schemeClr val="tx1"/>
          </a:solidFill>
          <a:ln w="9525">
            <a:noFill/>
          </a:ln>
        </p:spPr>
        <p:txBody>
          <a:bodyPr anchor="t"/>
          <a:p>
            <a:endParaRPr lang="zh-CN" altLang="en-US">
              <a:latin typeface="Arial" panose="020B0604020202020204" pitchFamily="34" charset="0"/>
              <a:ea typeface="宋体" panose="02010600030101010101" pitchFamily="2" charset="-122"/>
            </a:endParaRPr>
          </a:p>
        </p:txBody>
      </p:sp>
      <p:grpSp>
        <p:nvGrpSpPr>
          <p:cNvPr id="11271" name="组合 11270"/>
          <p:cNvGrpSpPr/>
          <p:nvPr/>
        </p:nvGrpSpPr>
        <p:grpSpPr>
          <a:xfrm>
            <a:off x="1295400" y="1828800"/>
            <a:ext cx="1763713" cy="1687513"/>
            <a:chOff x="0" y="0"/>
            <a:chExt cx="1073" cy="1063"/>
          </a:xfrm>
        </p:grpSpPr>
        <p:sp>
          <p:nvSpPr>
            <p:cNvPr id="18439" name="椭圆 11271"/>
            <p:cNvSpPr/>
            <p:nvPr/>
          </p:nvSpPr>
          <p:spPr>
            <a:xfrm>
              <a:off x="0" y="0"/>
              <a:ext cx="1073" cy="1063"/>
            </a:xfrm>
            <a:prstGeom prst="ellipse">
              <a:avLst/>
            </a:prstGeom>
            <a:gradFill rotWithShape="1">
              <a:gsLst>
                <a:gs pos="0">
                  <a:srgbClr val="FFFFFF"/>
                </a:gs>
                <a:gs pos="50000">
                  <a:schemeClr val="folHlink"/>
                </a:gs>
                <a:gs pos="100000">
                  <a:srgbClr val="FFFFFF"/>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40" name="椭圆 11272"/>
            <p:cNvSpPr/>
            <p:nvPr/>
          </p:nvSpPr>
          <p:spPr>
            <a:xfrm>
              <a:off x="0" y="0"/>
              <a:ext cx="1073" cy="1063"/>
            </a:xfrm>
            <a:prstGeom prst="ellipse">
              <a:avLst/>
            </a:prstGeom>
            <a:gradFill rotWithShape="1">
              <a:gsLst>
                <a:gs pos="0">
                  <a:schemeClr val="folHlink">
                    <a:alpha val="31999"/>
                  </a:schemeClr>
                </a:gs>
                <a:gs pos="100000">
                  <a:srgbClr val="000000">
                    <a:alpha val="89999"/>
                  </a:srgbClr>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41" name="椭圆 11273"/>
            <p:cNvSpPr/>
            <p:nvPr/>
          </p:nvSpPr>
          <p:spPr>
            <a:xfrm>
              <a:off x="70" y="69"/>
              <a:ext cx="933" cy="924"/>
            </a:xfrm>
            <a:prstGeom prst="ellipse">
              <a:avLst/>
            </a:prstGeom>
            <a:gradFill rotWithShape="1">
              <a:gsLst>
                <a:gs pos="0">
                  <a:srgbClr val="44445B"/>
                </a:gs>
                <a:gs pos="50000">
                  <a:schemeClr val="folHlink"/>
                </a:gs>
                <a:gs pos="100000">
                  <a:srgbClr val="44445B"/>
                </a:gs>
              </a:gsLst>
              <a:lin ang="189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42" name="椭圆 11274"/>
            <p:cNvSpPr/>
            <p:nvPr/>
          </p:nvSpPr>
          <p:spPr>
            <a:xfrm>
              <a:off x="71" y="71"/>
              <a:ext cx="933" cy="924"/>
            </a:xfrm>
            <a:prstGeom prst="ellipse">
              <a:avLst/>
            </a:prstGeom>
            <a:gradFill rotWithShape="1">
              <a:gsLst>
                <a:gs pos="0">
                  <a:srgbClr val="4F4F6B"/>
                </a:gs>
                <a:gs pos="100000">
                  <a:schemeClr val="folHlink">
                    <a:alpha val="0"/>
                  </a:schemeClr>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43" name="椭圆 11275"/>
            <p:cNvSpPr/>
            <p:nvPr/>
          </p:nvSpPr>
          <p:spPr>
            <a:xfrm>
              <a:off x="117" y="116"/>
              <a:ext cx="840" cy="832"/>
            </a:xfrm>
            <a:prstGeom prst="ellipse">
              <a:avLst/>
            </a:prstGeom>
            <a:solidFill>
              <a:srgbClr val="333333"/>
            </a:solidFill>
            <a:ln w="9525">
              <a:noFill/>
            </a:ln>
          </p:spPr>
          <p:txBody>
            <a:bodyPr anchor="t"/>
            <a:p>
              <a:endParaRPr lang="zh-CN" altLang="en-US">
                <a:latin typeface="Arial" panose="020B0604020202020204" pitchFamily="34" charset="0"/>
                <a:ea typeface="宋体" panose="02010600030101010101" pitchFamily="2" charset="-122"/>
              </a:endParaRPr>
            </a:p>
          </p:txBody>
        </p:sp>
        <p:grpSp>
          <p:nvGrpSpPr>
            <p:cNvPr id="18444" name="组合 11276"/>
            <p:cNvGrpSpPr/>
            <p:nvPr/>
          </p:nvGrpSpPr>
          <p:grpSpPr>
            <a:xfrm>
              <a:off x="130" y="128"/>
              <a:ext cx="813" cy="805"/>
              <a:chOff x="0" y="0"/>
              <a:chExt cx="1252" cy="1252"/>
            </a:xfrm>
          </p:grpSpPr>
          <p:sp>
            <p:nvSpPr>
              <p:cNvPr id="18445" name="椭圆 11277"/>
              <p:cNvSpPr/>
              <p:nvPr/>
            </p:nvSpPr>
            <p:spPr>
              <a:xfrm>
                <a:off x="0" y="0"/>
                <a:ext cx="1252" cy="1252"/>
              </a:xfrm>
              <a:prstGeom prst="ellipse">
                <a:avLst/>
              </a:prstGeom>
              <a:gradFill rotWithShape="1">
                <a:gsLst>
                  <a:gs pos="0">
                    <a:srgbClr val="636869"/>
                  </a:gs>
                  <a:gs pos="100000">
                    <a:srgbClr val="D6E1E2"/>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46" name="椭圆 11278"/>
              <p:cNvSpPr/>
              <p:nvPr/>
            </p:nvSpPr>
            <p:spPr>
              <a:xfrm>
                <a:off x="16" y="7"/>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47" name="椭圆 11279"/>
              <p:cNvSpPr/>
              <p:nvPr/>
            </p:nvSpPr>
            <p:spPr>
              <a:xfrm>
                <a:off x="29" y="19"/>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48" name="椭圆 11280"/>
              <p:cNvSpPr/>
              <p:nvPr/>
            </p:nvSpPr>
            <p:spPr>
              <a:xfrm>
                <a:off x="97" y="51"/>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grpSp>
        <p:sp>
          <p:nvSpPr>
            <p:cNvPr id="18449" name="文本框 11281"/>
            <p:cNvSpPr txBox="1"/>
            <p:nvPr/>
          </p:nvSpPr>
          <p:spPr>
            <a:xfrm>
              <a:off x="157" y="381"/>
              <a:ext cx="764" cy="327"/>
            </a:xfrm>
            <a:prstGeom prst="rect">
              <a:avLst/>
            </a:prstGeom>
            <a:noFill/>
            <a:ln w="9525">
              <a:noFill/>
            </a:ln>
          </p:spPr>
          <p:txBody>
            <a:bodyPr wrap="none" anchor="t">
              <a:spAutoFit/>
            </a:bodyPr>
            <a:p>
              <a:pPr algn="ctr" eaLnBrk="0" hangingPunct="0"/>
              <a:r>
                <a:rPr lang="zh-CN" altLang="en-US" sz="2800" b="1">
                  <a:solidFill>
                    <a:srgbClr val="FF3300"/>
                  </a:solidFill>
                  <a:latin typeface="Arial" panose="020B0604020202020204" pitchFamily="34" charset="0"/>
                  <a:ea typeface="楷体_GB2312" pitchFamily="1" charset="-122"/>
                </a:rPr>
                <a:t>软件？</a:t>
              </a:r>
              <a:endParaRPr lang="zh-CN" altLang="en-US" sz="2800" b="1">
                <a:solidFill>
                  <a:srgbClr val="FF3300"/>
                </a:solidFill>
                <a:latin typeface="Arial" panose="020B0604020202020204" pitchFamily="34" charset="0"/>
                <a:ea typeface="楷体_GB2312" pitchFamily="1" charset="-122"/>
              </a:endParaRPr>
            </a:p>
          </p:txBody>
        </p:sp>
      </p:grpSp>
      <p:grpSp>
        <p:nvGrpSpPr>
          <p:cNvPr id="11283" name="组合 11282"/>
          <p:cNvGrpSpPr/>
          <p:nvPr/>
        </p:nvGrpSpPr>
        <p:grpSpPr>
          <a:xfrm>
            <a:off x="4932363" y="1844675"/>
            <a:ext cx="1800225" cy="1687513"/>
            <a:chOff x="0" y="0"/>
            <a:chExt cx="1073" cy="1063"/>
          </a:xfrm>
        </p:grpSpPr>
        <p:sp>
          <p:nvSpPr>
            <p:cNvPr id="18451" name="椭圆 11283"/>
            <p:cNvSpPr/>
            <p:nvPr/>
          </p:nvSpPr>
          <p:spPr>
            <a:xfrm>
              <a:off x="0" y="0"/>
              <a:ext cx="1073" cy="1063"/>
            </a:xfrm>
            <a:prstGeom prst="ellipse">
              <a:avLst/>
            </a:prstGeom>
            <a:gradFill rotWithShape="1">
              <a:gsLst>
                <a:gs pos="0">
                  <a:srgbClr val="FFFFFF"/>
                </a:gs>
                <a:gs pos="50000">
                  <a:schemeClr val="accent1"/>
                </a:gs>
                <a:gs pos="100000">
                  <a:srgbClr val="FFFFFF"/>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52" name="椭圆 11284"/>
            <p:cNvSpPr/>
            <p:nvPr/>
          </p:nvSpPr>
          <p:spPr>
            <a:xfrm>
              <a:off x="0" y="0"/>
              <a:ext cx="1073" cy="1063"/>
            </a:xfrm>
            <a:prstGeom prst="ellipse">
              <a:avLst/>
            </a:prstGeom>
            <a:gradFill rotWithShape="1">
              <a:gsLst>
                <a:gs pos="0">
                  <a:schemeClr val="accent1">
                    <a:alpha val="31999"/>
                  </a:schemeClr>
                </a:gs>
                <a:gs pos="100000">
                  <a:srgbClr val="5E6D76"/>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53" name="椭圆 11285"/>
            <p:cNvSpPr/>
            <p:nvPr/>
          </p:nvSpPr>
          <p:spPr>
            <a:xfrm>
              <a:off x="70" y="70"/>
              <a:ext cx="933" cy="924"/>
            </a:xfrm>
            <a:prstGeom prst="ellipse">
              <a:avLst/>
            </a:prstGeom>
            <a:gradFill rotWithShape="1">
              <a:gsLst>
                <a:gs pos="0">
                  <a:srgbClr val="6E808A"/>
                </a:gs>
                <a:gs pos="50000">
                  <a:schemeClr val="accent1"/>
                </a:gs>
                <a:gs pos="100000">
                  <a:srgbClr val="6E808A"/>
                </a:gs>
              </a:gsLst>
              <a:lin ang="189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54" name="椭圆 11286"/>
            <p:cNvSpPr/>
            <p:nvPr/>
          </p:nvSpPr>
          <p:spPr>
            <a:xfrm>
              <a:off x="71" y="71"/>
              <a:ext cx="933" cy="924"/>
            </a:xfrm>
            <a:prstGeom prst="ellipse">
              <a:avLst/>
            </a:prstGeom>
            <a:gradFill rotWithShape="1">
              <a:gsLst>
                <a:gs pos="0">
                  <a:srgbClr val="8296A2"/>
                </a:gs>
                <a:gs pos="100000">
                  <a:schemeClr val="accent1">
                    <a:alpha val="0"/>
                  </a:schemeClr>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55" name="椭圆 11287"/>
            <p:cNvSpPr/>
            <p:nvPr/>
          </p:nvSpPr>
          <p:spPr>
            <a:xfrm>
              <a:off x="116" y="115"/>
              <a:ext cx="840" cy="832"/>
            </a:xfrm>
            <a:prstGeom prst="ellipse">
              <a:avLst/>
            </a:prstGeom>
            <a:solidFill>
              <a:srgbClr val="333333"/>
            </a:solidFill>
            <a:ln w="9525">
              <a:noFill/>
            </a:ln>
          </p:spPr>
          <p:txBody>
            <a:bodyPr anchor="t"/>
            <a:p>
              <a:endParaRPr lang="zh-CN" altLang="en-US">
                <a:latin typeface="Arial" panose="020B0604020202020204" pitchFamily="34" charset="0"/>
                <a:ea typeface="宋体" panose="02010600030101010101" pitchFamily="2" charset="-122"/>
              </a:endParaRPr>
            </a:p>
          </p:txBody>
        </p:sp>
        <p:grpSp>
          <p:nvGrpSpPr>
            <p:cNvPr id="18456" name="组合 11288"/>
            <p:cNvGrpSpPr/>
            <p:nvPr/>
          </p:nvGrpSpPr>
          <p:grpSpPr>
            <a:xfrm>
              <a:off x="130" y="125"/>
              <a:ext cx="813" cy="805"/>
              <a:chOff x="0" y="0"/>
              <a:chExt cx="1252" cy="1252"/>
            </a:xfrm>
          </p:grpSpPr>
          <p:sp>
            <p:nvSpPr>
              <p:cNvPr id="18457" name="椭圆 11289"/>
              <p:cNvSpPr/>
              <p:nvPr/>
            </p:nvSpPr>
            <p:spPr>
              <a:xfrm>
                <a:off x="0" y="0"/>
                <a:ext cx="1252" cy="1252"/>
              </a:xfrm>
              <a:prstGeom prst="ellipse">
                <a:avLst/>
              </a:prstGeom>
              <a:gradFill rotWithShape="1">
                <a:gsLst>
                  <a:gs pos="0">
                    <a:srgbClr val="636869"/>
                  </a:gs>
                  <a:gs pos="100000">
                    <a:srgbClr val="D6E1E2"/>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58" name="椭圆 11290"/>
              <p:cNvSpPr/>
              <p:nvPr/>
            </p:nvSpPr>
            <p:spPr>
              <a:xfrm>
                <a:off x="16" y="7"/>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59" name="椭圆 11291"/>
              <p:cNvSpPr/>
              <p:nvPr/>
            </p:nvSpPr>
            <p:spPr>
              <a:xfrm>
                <a:off x="29" y="19"/>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60" name="椭圆 11292"/>
              <p:cNvSpPr/>
              <p:nvPr/>
            </p:nvSpPr>
            <p:spPr>
              <a:xfrm>
                <a:off x="97" y="51"/>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grpSp>
        <p:sp>
          <p:nvSpPr>
            <p:cNvPr id="18461" name="文本框 11293"/>
            <p:cNvSpPr txBox="1"/>
            <p:nvPr/>
          </p:nvSpPr>
          <p:spPr>
            <a:xfrm>
              <a:off x="147" y="378"/>
              <a:ext cx="791" cy="327"/>
            </a:xfrm>
            <a:prstGeom prst="rect">
              <a:avLst/>
            </a:prstGeom>
            <a:noFill/>
            <a:ln w="9525">
              <a:noFill/>
            </a:ln>
          </p:spPr>
          <p:txBody>
            <a:bodyPr anchor="t">
              <a:spAutoFit/>
            </a:bodyPr>
            <a:p>
              <a:pPr algn="ctr" eaLnBrk="0" hangingPunct="0"/>
              <a:r>
                <a:rPr lang="zh-CN" altLang="en-US" sz="2800" b="1">
                  <a:solidFill>
                    <a:srgbClr val="FF3300"/>
                  </a:solidFill>
                  <a:latin typeface="Arial" panose="020B0604020202020204" pitchFamily="34" charset="0"/>
                  <a:ea typeface="楷体_GB2312" pitchFamily="1" charset="-122"/>
                </a:rPr>
                <a:t>测试？</a:t>
              </a:r>
              <a:endParaRPr lang="zh-CN" altLang="en-US" sz="2800" b="1">
                <a:solidFill>
                  <a:srgbClr val="FF3300"/>
                </a:solidFill>
                <a:latin typeface="Arial" panose="020B0604020202020204" pitchFamily="34" charset="0"/>
                <a:ea typeface="楷体_GB2312" pitchFamily="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7">
                                            <p:txEl>
                                              <p:charRg st="0" end="8"/>
                                            </p:txEl>
                                          </p:spTgt>
                                        </p:tgtEl>
                                        <p:attrNameLst>
                                          <p:attrName>style.visibility</p:attrName>
                                        </p:attrNameLst>
                                      </p:cBhvr>
                                      <p:to>
                                        <p:strVal val="visible"/>
                                      </p:to>
                                    </p:set>
                                    <p:animEffect transition="in" filter="blinds(horizontal)">
                                      <p:cBhvr>
                                        <p:cTn id="7" dur="500"/>
                                        <p:tgtEl>
                                          <p:spTgt spid="11267">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271"/>
                                        </p:tgtEl>
                                        <p:attrNameLst>
                                          <p:attrName>style.visibility</p:attrName>
                                        </p:attrNameLst>
                                      </p:cBhvr>
                                      <p:to>
                                        <p:strVal val="visible"/>
                                      </p:to>
                                    </p:set>
                                    <p:anim calcmode="lin" valueType="num">
                                      <p:cBhvr additive="base">
                                        <p:cTn id="12" dur="500" fill="hold"/>
                                        <p:tgtEl>
                                          <p:spTgt spid="11271"/>
                                        </p:tgtEl>
                                        <p:attrNameLst>
                                          <p:attrName>ppt_x</p:attrName>
                                        </p:attrNameLst>
                                      </p:cBhvr>
                                      <p:tavLst>
                                        <p:tav tm="0">
                                          <p:val>
                                            <p:strVal val="#ppt_x"/>
                                          </p:val>
                                        </p:tav>
                                        <p:tav tm="100000">
                                          <p:val>
                                            <p:strVal val="#ppt_x"/>
                                          </p:val>
                                        </p:tav>
                                      </p:tavLst>
                                    </p:anim>
                                    <p:anim calcmode="lin" valueType="num">
                                      <p:cBhvr additive="base">
                                        <p:cTn id="13"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269"/>
                                        </p:tgtEl>
                                        <p:attrNameLst>
                                          <p:attrName>style.visibility</p:attrName>
                                        </p:attrNameLst>
                                      </p:cBhvr>
                                      <p:to>
                                        <p:strVal val="visible"/>
                                      </p:to>
                                    </p:set>
                                    <p:anim calcmode="lin" valueType="num">
                                      <p:cBhvr additive="base">
                                        <p:cTn id="18" dur="500" fill="hold"/>
                                        <p:tgtEl>
                                          <p:spTgt spid="11269"/>
                                        </p:tgtEl>
                                        <p:attrNameLst>
                                          <p:attrName>ppt_x</p:attrName>
                                        </p:attrNameLst>
                                      </p:cBhvr>
                                      <p:tavLst>
                                        <p:tav tm="0">
                                          <p:val>
                                            <p:strVal val="#ppt_x"/>
                                          </p:val>
                                        </p:tav>
                                        <p:tav tm="100000">
                                          <p:val>
                                            <p:strVal val="#ppt_x"/>
                                          </p:val>
                                        </p:tav>
                                      </p:tavLst>
                                    </p:anim>
                                    <p:anim calcmode="lin" valueType="num">
                                      <p:cBhvr additive="base">
                                        <p:cTn id="19"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270"/>
                                        </p:tgtEl>
                                        <p:attrNameLst>
                                          <p:attrName>style.visibility</p:attrName>
                                        </p:attrNameLst>
                                      </p:cBhvr>
                                      <p:to>
                                        <p:strVal val="visible"/>
                                      </p:to>
                                    </p:set>
                                    <p:anim calcmode="lin" valueType="num">
                                      <p:cBhvr additive="base">
                                        <p:cTn id="24" dur="500" fill="hold"/>
                                        <p:tgtEl>
                                          <p:spTgt spid="11270"/>
                                        </p:tgtEl>
                                        <p:attrNameLst>
                                          <p:attrName>ppt_x</p:attrName>
                                        </p:attrNameLst>
                                      </p:cBhvr>
                                      <p:tavLst>
                                        <p:tav tm="0">
                                          <p:val>
                                            <p:strVal val="#ppt_x"/>
                                          </p:val>
                                        </p:tav>
                                        <p:tav tm="100000">
                                          <p:val>
                                            <p:strVal val="#ppt_x"/>
                                          </p:val>
                                        </p:tav>
                                      </p:tavLst>
                                    </p:anim>
                                    <p:anim calcmode="lin" valueType="num">
                                      <p:cBhvr additive="base">
                                        <p:cTn id="25" dur="500" fill="hold"/>
                                        <p:tgtEl>
                                          <p:spTgt spid="11270"/>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11283"/>
                                        </p:tgtEl>
                                        <p:attrNameLst>
                                          <p:attrName>style.visibility</p:attrName>
                                        </p:attrNameLst>
                                      </p:cBhvr>
                                      <p:to>
                                        <p:strVal val="visible"/>
                                      </p:to>
                                    </p:set>
                                    <p:anim calcmode="lin" valueType="num">
                                      <p:cBhvr additive="base">
                                        <p:cTn id="29" dur="500" fill="hold"/>
                                        <p:tgtEl>
                                          <p:spTgt spid="11283"/>
                                        </p:tgtEl>
                                        <p:attrNameLst>
                                          <p:attrName>ppt_x</p:attrName>
                                        </p:attrNameLst>
                                      </p:cBhvr>
                                      <p:tavLst>
                                        <p:tav tm="0">
                                          <p:val>
                                            <p:strVal val="#ppt_x"/>
                                          </p:val>
                                        </p:tav>
                                        <p:tav tm="100000">
                                          <p:val>
                                            <p:strVal val="#ppt_x"/>
                                          </p:val>
                                        </p:tav>
                                      </p:tavLst>
                                    </p:anim>
                                    <p:anim calcmode="lin" valueType="num">
                                      <p:cBhvr additive="base">
                                        <p:cTn id="30" dur="500" fill="hold"/>
                                        <p:tgtEl>
                                          <p:spTgt spid="1128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1268"/>
                                        </p:tgtEl>
                                        <p:attrNameLst>
                                          <p:attrName>style.visibility</p:attrName>
                                        </p:attrNameLst>
                                      </p:cBhvr>
                                      <p:to>
                                        <p:strVal val="visible"/>
                                      </p:to>
                                    </p:set>
                                    <p:animEffect transition="in" filter="blinds(horizontal)">
                                      <p:cBhvr>
                                        <p:cTn id="35"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animBg="1"/>
      <p:bldP spid="1126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24485" y="702945"/>
            <a:ext cx="8113395" cy="1781175"/>
          </a:xfrm>
          <a:prstGeom prst="rect">
            <a:avLst/>
          </a:prstGeom>
          <a:noFill/>
        </p:spPr>
        <p:txBody>
          <a:bodyPr wrap="square" rtlCol="0" anchor="t">
            <a:spAutoFit/>
          </a:bodyPr>
          <a:p>
            <a:pPr marL="571500" indent="-571500">
              <a:lnSpc>
                <a:spcPct val="130000"/>
              </a:lnSpc>
              <a:spcBef>
                <a:spcPts val="700"/>
              </a:spcBef>
              <a:spcAft>
                <a:spcPts val="0"/>
              </a:spcAft>
              <a:buClr>
                <a:schemeClr val="hlink"/>
              </a:buClr>
              <a:buSzPct val="70000"/>
              <a:buFont typeface="Wingdings" panose="05000000000000000000" pitchFamily="2" charset="2"/>
              <a:buChar char="v"/>
            </a:pPr>
            <a:r>
              <a:rPr lang="zh-CN" altLang="en-US" sz="4000" b="1">
                <a:latin typeface="微软雅黑" panose="020B0503020204020204" charset="-122"/>
                <a:ea typeface="微软雅黑" panose="020B0503020204020204" charset="-122"/>
              </a:rPr>
              <a:t>软件测试课程群</a:t>
            </a:r>
            <a:endParaRPr lang="zh-CN" altLang="en-US" sz="4000" b="1">
              <a:latin typeface="微软雅黑" panose="020B0503020204020204" charset="-122"/>
              <a:ea typeface="微软雅黑" panose="020B0503020204020204" charset="-122"/>
            </a:endParaRPr>
          </a:p>
          <a:p>
            <a:pPr marL="571500" indent="-571500">
              <a:lnSpc>
                <a:spcPct val="130000"/>
              </a:lnSpc>
              <a:spcBef>
                <a:spcPts val="700"/>
              </a:spcBef>
              <a:spcAft>
                <a:spcPts val="0"/>
              </a:spcAft>
              <a:buClr>
                <a:schemeClr val="hlink"/>
              </a:buClr>
              <a:buSzPct val="70000"/>
              <a:buFont typeface="Wingdings" panose="05000000000000000000" pitchFamily="2" charset="2"/>
              <a:buChar char="v"/>
            </a:pPr>
            <a:r>
              <a:rPr lang="zh-CN" altLang="en-US" sz="4000" b="1">
                <a:latin typeface="微软雅黑" panose="020B0503020204020204" charset="-122"/>
                <a:ea typeface="微软雅黑" panose="020B0503020204020204" charset="-122"/>
              </a:rPr>
              <a:t>错时错峰上下课</a:t>
            </a:r>
            <a:endParaRPr lang="zh-CN" altLang="en-US" sz="4000" b="1">
              <a:latin typeface="微软雅黑" panose="020B0503020204020204" charset="-122"/>
              <a:ea typeface="微软雅黑" panose="020B0503020204020204" charset="-122"/>
            </a:endParaRPr>
          </a:p>
        </p:txBody>
      </p:sp>
      <p:pic>
        <p:nvPicPr>
          <p:cNvPr id="8" name="图片 7" descr="CQ869VSF@$QF17E0J53%8~E"/>
          <p:cNvPicPr>
            <a:picLocks noChangeAspect="1"/>
          </p:cNvPicPr>
          <p:nvPr/>
        </p:nvPicPr>
        <p:blipFill>
          <a:blip r:embed="rId1"/>
          <a:srcRect b="65467"/>
          <a:stretch>
            <a:fillRect/>
          </a:stretch>
        </p:blipFill>
        <p:spPr>
          <a:xfrm>
            <a:off x="34290" y="2738755"/>
            <a:ext cx="9109710" cy="3473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Rectangle 4"/>
          <p:cNvSpPr>
            <a:spLocks noChangeArrowheads="1"/>
          </p:cNvSpPr>
          <p:nvPr/>
        </p:nvSpPr>
        <p:spPr bwMode="auto">
          <a:xfrm>
            <a:off x="328613" y="3300413"/>
            <a:ext cx="2638425" cy="533400"/>
          </a:xfrm>
          <a:prstGeom prst="rect">
            <a:avLst/>
          </a:prstGeom>
          <a:solidFill>
            <a:schemeClr val="accent4"/>
          </a:solidFill>
          <a:ln w="9525">
            <a:solidFill>
              <a:schemeClr val="accent4"/>
            </a:solidFill>
            <a:miter lim="800000"/>
          </a:ln>
          <a:effectLst/>
        </p:spPr>
        <p:style>
          <a:lnRef idx="3">
            <a:schemeClr val="lt1"/>
          </a:lnRef>
          <a:fillRef idx="1">
            <a:schemeClr val="accent1"/>
          </a:fillRef>
          <a:effectRef idx="1">
            <a:schemeClr val="accent1"/>
          </a:effectRef>
          <a:fontRef idx="minor">
            <a:schemeClr val="lt1"/>
          </a:fontRef>
        </p:style>
        <p:txBody>
          <a:bodyPr lIns="18288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20</a:t>
            </a:r>
            <a:r>
              <a:rPr kumimoji="0" lang="zh-CN" alt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世纪</a:t>
            </a:r>
            <a:r>
              <a:rPr kumimoji="0" lang="en-US" altLang="zh-CN"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40</a:t>
            </a:r>
            <a:r>
              <a:rPr kumimoji="0" lang="zh-CN" alt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年代</a:t>
            </a:r>
            <a:endParaRPr kumimoji="0" 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 name="Rectangle 2"/>
          <p:cNvSpPr>
            <a:spLocks noChangeArrowheads="1"/>
          </p:cNvSpPr>
          <p:nvPr/>
        </p:nvSpPr>
        <p:spPr bwMode="auto">
          <a:xfrm>
            <a:off x="5605463" y="3300413"/>
            <a:ext cx="3186113" cy="533400"/>
          </a:xfrm>
          <a:prstGeom prst="rect">
            <a:avLst/>
          </a:prstGeom>
          <a:solidFill>
            <a:schemeClr val="tx1">
              <a:lumMod val="75000"/>
            </a:schemeClr>
          </a:solidFill>
          <a:ln w="9525">
            <a:solidFill>
              <a:schemeClr val="accent1"/>
            </a:solidFill>
            <a:miter lim="800000"/>
          </a:ln>
          <a:effectLst/>
        </p:spPr>
        <p:style>
          <a:lnRef idx="3">
            <a:schemeClr val="lt1"/>
          </a:lnRef>
          <a:fillRef idx="1">
            <a:schemeClr val="accent1"/>
          </a:fillRef>
          <a:effectRef idx="1">
            <a:schemeClr val="accent1"/>
          </a:effectRef>
          <a:fontRef idx="minor">
            <a:schemeClr val="lt1"/>
          </a:fontRef>
        </p:style>
        <p:txBody>
          <a:bodyPr lIns="18288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20</a:t>
            </a:r>
            <a:r>
              <a:rPr kumimoji="0" lang="zh-CN" alt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世纪</a:t>
            </a:r>
            <a:r>
              <a:rPr kumimoji="0" lang="en-US" altLang="zh-CN"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80</a:t>
            </a:r>
            <a:r>
              <a:rPr kumimoji="0" lang="zh-CN" alt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年代</a:t>
            </a:r>
            <a:r>
              <a:rPr kumimoji="0" lang="en-US" altLang="zh-CN"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至今</a:t>
            </a:r>
            <a:endParaRPr kumimoji="0" 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Line 8"/>
          <p:cNvSpPr>
            <a:spLocks noChangeShapeType="1"/>
          </p:cNvSpPr>
          <p:nvPr/>
        </p:nvSpPr>
        <p:spPr bwMode="auto">
          <a:xfrm flipV="1">
            <a:off x="493713" y="2016125"/>
            <a:ext cx="0" cy="1233488"/>
          </a:xfrm>
          <a:prstGeom prst="line">
            <a:avLst/>
          </a:prstGeom>
          <a:noFill/>
          <a:ln w="19050">
            <a:solidFill>
              <a:schemeClr val="accent4"/>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0" i="0" u="none" strike="noStrike" kern="1200" cap="none" spc="0" normalizeH="0" baseline="0" noProof="1">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460" name="Text Box 10"/>
          <p:cNvSpPr txBox="1"/>
          <p:nvPr/>
        </p:nvSpPr>
        <p:spPr>
          <a:xfrm>
            <a:off x="922338" y="4595813"/>
            <a:ext cx="1430337" cy="641350"/>
          </a:xfrm>
          <a:prstGeom prst="rect">
            <a:avLst/>
          </a:prstGeom>
          <a:noFill/>
          <a:ln w="9525">
            <a:noFill/>
          </a:ln>
        </p:spPr>
        <p:txBody>
          <a:bodyPr lIns="0" tIns="0" rIns="0" bIns="0" anchor="t"/>
          <a:p>
            <a:pPr>
              <a:spcBef>
                <a:spcPct val="25000"/>
              </a:spcBef>
            </a:pPr>
            <a:r>
              <a:rPr lang="zh-CN" altLang="en-US" sz="1600" b="1" dirty="0">
                <a:latin typeface="微软雅黑" panose="020B0503020204020204" charset="-122"/>
                <a:ea typeface="微软雅黑" panose="020B0503020204020204" charset="-122"/>
              </a:rPr>
              <a:t>无序的，崇尚个人编程技巧</a:t>
            </a:r>
            <a:endParaRPr lang="zh-CN" altLang="en-US" sz="1600" b="1" dirty="0">
              <a:latin typeface="微软雅黑" panose="020B0503020204020204" charset="-122"/>
              <a:ea typeface="微软雅黑" panose="020B0503020204020204" charset="-122"/>
            </a:endParaRPr>
          </a:p>
        </p:txBody>
      </p:sp>
      <p:sp>
        <p:nvSpPr>
          <p:cNvPr id="19" name="Line 12"/>
          <p:cNvSpPr>
            <a:spLocks noChangeShapeType="1"/>
          </p:cNvSpPr>
          <p:nvPr/>
        </p:nvSpPr>
        <p:spPr bwMode="auto">
          <a:xfrm flipV="1">
            <a:off x="2427288" y="3890963"/>
            <a:ext cx="0" cy="1233488"/>
          </a:xfrm>
          <a:prstGeom prst="line">
            <a:avLst/>
          </a:prstGeom>
          <a:noFill/>
          <a:ln w="19050">
            <a:solidFill>
              <a:schemeClr val="accent4"/>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0" i="0" u="none" strike="noStrike" kern="1200" cap="none" spc="0" normalizeH="0" baseline="0" noProof="1">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462" name="Line 14"/>
          <p:cNvSpPr/>
          <p:nvPr/>
        </p:nvSpPr>
        <p:spPr>
          <a:xfrm flipV="1">
            <a:off x="3287713" y="2016125"/>
            <a:ext cx="0" cy="1233488"/>
          </a:xfrm>
          <a:prstGeom prst="line">
            <a:avLst/>
          </a:prstGeom>
          <a:ln w="19050" cap="flat" cmpd="sng">
            <a:solidFill>
              <a:srgbClr val="F05332"/>
            </a:solidFill>
            <a:prstDash val="solid"/>
            <a:round/>
            <a:headEnd type="none" w="med" len="med"/>
            <a:tailEnd type="none" w="med" len="med"/>
          </a:ln>
        </p:spPr>
      </p:sp>
      <p:sp>
        <p:nvSpPr>
          <p:cNvPr id="19463" name="Text Box 15"/>
          <p:cNvSpPr txBox="1"/>
          <p:nvPr/>
        </p:nvSpPr>
        <p:spPr>
          <a:xfrm>
            <a:off x="798513" y="2905125"/>
            <a:ext cx="1714500" cy="322263"/>
          </a:xfrm>
          <a:prstGeom prst="rect">
            <a:avLst/>
          </a:prstGeom>
          <a:noFill/>
          <a:ln w="9525">
            <a:noFill/>
          </a:ln>
        </p:spPr>
        <p:txBody>
          <a:bodyPr lIns="0" tIns="0" rIns="0" bIns="0" anchor="t"/>
          <a:p>
            <a:pPr algn="ctr">
              <a:spcBef>
                <a:spcPct val="25000"/>
              </a:spcBef>
            </a:pPr>
            <a:r>
              <a:rPr lang="zh-CN" altLang="en-US" sz="1600" b="1" dirty="0">
                <a:latin typeface="微软雅黑" panose="020B0503020204020204" charset="-122"/>
                <a:ea typeface="微软雅黑" panose="020B0503020204020204" charset="-122"/>
              </a:rPr>
              <a:t>使用</a:t>
            </a:r>
            <a:r>
              <a:rPr lang="en-US" altLang="en-US" sz="1600" b="1" dirty="0">
                <a:latin typeface="微软雅黑" panose="020B0503020204020204" charset="-122"/>
                <a:ea typeface="微软雅黑" panose="020B0503020204020204" charset="-122"/>
              </a:rPr>
              <a:t>ENIAC</a:t>
            </a:r>
            <a:r>
              <a:rPr lang="zh-CN" altLang="en-US" sz="1600" b="1" dirty="0">
                <a:latin typeface="微软雅黑" panose="020B0503020204020204" charset="-122"/>
                <a:ea typeface="微软雅黑" panose="020B0503020204020204" charset="-122"/>
              </a:rPr>
              <a:t>编程</a:t>
            </a:r>
            <a:endParaRPr lang="en-US" altLang="en-US" b="1" dirty="0">
              <a:latin typeface="微软雅黑" panose="020B0503020204020204" charset="-122"/>
              <a:ea typeface="微软雅黑" panose="020B0503020204020204" charset="-122"/>
            </a:endParaRPr>
          </a:p>
        </p:txBody>
      </p:sp>
      <p:sp>
        <p:nvSpPr>
          <p:cNvPr id="19464" name="Text Box 25"/>
          <p:cNvSpPr txBox="1"/>
          <p:nvPr/>
        </p:nvSpPr>
        <p:spPr>
          <a:xfrm>
            <a:off x="6605588" y="4465638"/>
            <a:ext cx="1885950" cy="760412"/>
          </a:xfrm>
          <a:prstGeom prst="rect">
            <a:avLst/>
          </a:prstGeom>
          <a:noFill/>
          <a:ln w="9525">
            <a:noFill/>
          </a:ln>
        </p:spPr>
        <p:txBody>
          <a:bodyPr lIns="0" tIns="0" rIns="0" bIns="0" anchor="t"/>
          <a:p>
            <a:pPr>
              <a:spcBef>
                <a:spcPct val="25000"/>
              </a:spcBef>
            </a:pPr>
            <a:r>
              <a:rPr lang="zh-CN" altLang="en-US" sz="1600" b="1" dirty="0">
                <a:latin typeface="微软雅黑" panose="020B0503020204020204" charset="-122"/>
                <a:ea typeface="微软雅黑" panose="020B0503020204020204" charset="-122"/>
              </a:rPr>
              <a:t>软件工程取得了可喜成就，但还未从根本上解决软件危机</a:t>
            </a:r>
            <a:endParaRPr lang="zh-CN" altLang="en-US" sz="1600" b="1" dirty="0">
              <a:latin typeface="微软雅黑" panose="020B0503020204020204" charset="-122"/>
              <a:ea typeface="微软雅黑" panose="020B0503020204020204" charset="-122"/>
            </a:endParaRPr>
          </a:p>
        </p:txBody>
      </p:sp>
      <p:sp>
        <p:nvSpPr>
          <p:cNvPr id="19465" name="Line 27"/>
          <p:cNvSpPr/>
          <p:nvPr/>
        </p:nvSpPr>
        <p:spPr>
          <a:xfrm flipV="1">
            <a:off x="8537575" y="3890963"/>
            <a:ext cx="0" cy="1233487"/>
          </a:xfrm>
          <a:prstGeom prst="line">
            <a:avLst/>
          </a:prstGeom>
          <a:ln w="19050" cap="flat" cmpd="sng">
            <a:solidFill>
              <a:schemeClr val="accent1"/>
            </a:solidFill>
            <a:prstDash val="solid"/>
            <a:round/>
            <a:headEnd type="none" w="med" len="med"/>
            <a:tailEnd type="none" w="med" len="med"/>
          </a:ln>
        </p:spPr>
      </p:sp>
      <p:sp>
        <p:nvSpPr>
          <p:cNvPr id="30" name="Oval 7"/>
          <p:cNvSpPr>
            <a:spLocks noChangeArrowheads="1"/>
          </p:cNvSpPr>
          <p:nvPr/>
        </p:nvSpPr>
        <p:spPr bwMode="auto">
          <a:xfrm>
            <a:off x="420688" y="3179763"/>
            <a:ext cx="146050" cy="142875"/>
          </a:xfrm>
          <a:prstGeom prst="ellipse">
            <a:avLst/>
          </a:prstGeom>
          <a:solidFill>
            <a:schemeClr val="accent4"/>
          </a:solidFill>
          <a:ln w="19050">
            <a:solidFill>
              <a:srgbClr val="FFFFFF"/>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1" i="0" u="none" strike="noStrike" kern="1200" cap="none" spc="0" normalizeH="0" baseline="0" noProof="1">
              <a:ln>
                <a:noFill/>
              </a:ln>
              <a:solidFill>
                <a:prstClr val="black"/>
              </a:solidFill>
              <a:effectLst/>
              <a:uLnTx/>
              <a:uFillTx/>
              <a:latin typeface="微软雅黑" panose="020B0503020204020204" charset="-122"/>
              <a:ea typeface="微软雅黑" panose="020B0503020204020204" charset="-122"/>
              <a:cs typeface="+mn-cs"/>
            </a:endParaRPr>
          </a:p>
        </p:txBody>
      </p:sp>
      <p:sp>
        <p:nvSpPr>
          <p:cNvPr id="34" name="Oval 11"/>
          <p:cNvSpPr>
            <a:spLocks noChangeArrowheads="1"/>
          </p:cNvSpPr>
          <p:nvPr/>
        </p:nvSpPr>
        <p:spPr bwMode="auto">
          <a:xfrm>
            <a:off x="2354263" y="3800475"/>
            <a:ext cx="146050" cy="142875"/>
          </a:xfrm>
          <a:prstGeom prst="ellipse">
            <a:avLst/>
          </a:prstGeom>
          <a:solidFill>
            <a:schemeClr val="accent4"/>
          </a:solidFill>
          <a:ln w="19050">
            <a:solidFill>
              <a:srgbClr val="FFFFFF"/>
            </a:solidFill>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1" i="0" u="none" strike="noStrike" kern="1200" cap="none" spc="0" normalizeH="0" baseline="0" noProof="1">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468" name="Oval 26"/>
          <p:cNvSpPr/>
          <p:nvPr/>
        </p:nvSpPr>
        <p:spPr>
          <a:xfrm>
            <a:off x="8464550" y="3800475"/>
            <a:ext cx="146050" cy="142875"/>
          </a:xfrm>
          <a:prstGeom prst="ellipse">
            <a:avLst/>
          </a:prstGeom>
          <a:solidFill>
            <a:schemeClr val="accent1"/>
          </a:solidFill>
          <a:ln w="19050" cap="flat" cmpd="sng">
            <a:solidFill>
              <a:srgbClr val="FFFFFF"/>
            </a:solidFill>
            <a:prstDash val="solid"/>
            <a:round/>
            <a:headEnd type="none" w="med" len="med"/>
            <a:tailEnd type="none" w="med" len="med"/>
          </a:ln>
        </p:spPr>
        <p:txBody>
          <a:bodyPr wrap="none" anchor="ctr"/>
          <a:p>
            <a:endParaRPr lang="en-US" altLang="en-US" b="1" dirty="0">
              <a:solidFill>
                <a:srgbClr val="000000"/>
              </a:solidFill>
              <a:latin typeface="微软雅黑" panose="020B0503020204020204" charset="-122"/>
              <a:ea typeface="微软雅黑" panose="020B0503020204020204" charset="-122"/>
            </a:endParaRPr>
          </a:p>
        </p:txBody>
      </p:sp>
      <p:pic>
        <p:nvPicPr>
          <p:cNvPr id="19469" name="Picture 3"/>
          <p:cNvPicPr>
            <a:picLocks noChangeAspect="1"/>
          </p:cNvPicPr>
          <p:nvPr/>
        </p:nvPicPr>
        <p:blipFill>
          <a:blip r:embed="rId1"/>
          <a:stretch>
            <a:fillRect/>
          </a:stretch>
        </p:blipFill>
        <p:spPr>
          <a:xfrm>
            <a:off x="625475" y="1304925"/>
            <a:ext cx="2058988" cy="1541463"/>
          </a:xfrm>
          <a:prstGeom prst="rect">
            <a:avLst/>
          </a:prstGeom>
          <a:noFill/>
          <a:ln w="9525">
            <a:noFill/>
          </a:ln>
        </p:spPr>
      </p:pic>
      <p:sp>
        <p:nvSpPr>
          <p:cNvPr id="37" name="Rectangle 2"/>
          <p:cNvSpPr>
            <a:spLocks noChangeArrowheads="1"/>
          </p:cNvSpPr>
          <p:nvPr/>
        </p:nvSpPr>
        <p:spPr bwMode="auto">
          <a:xfrm>
            <a:off x="2967038" y="3300413"/>
            <a:ext cx="2638425" cy="541338"/>
          </a:xfrm>
          <a:prstGeom prst="rect">
            <a:avLst/>
          </a:prstGeom>
          <a:solidFill>
            <a:srgbClr val="F05332"/>
          </a:solidFill>
          <a:ln w="9525">
            <a:solidFill>
              <a:srgbClr val="F05332"/>
            </a:solidFill>
            <a:miter lim="800000"/>
          </a:ln>
          <a:effectLst/>
        </p:spPr>
        <p:style>
          <a:lnRef idx="3">
            <a:schemeClr val="lt1"/>
          </a:lnRef>
          <a:fillRef idx="1">
            <a:schemeClr val="accent1"/>
          </a:fillRef>
          <a:effectRef idx="1">
            <a:schemeClr val="accent1"/>
          </a:effectRef>
          <a:fontRef idx="minor">
            <a:schemeClr val="lt1"/>
          </a:fontRef>
        </p:style>
        <p:txBody>
          <a:bodyPr lIns="18288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20</a:t>
            </a:r>
            <a:r>
              <a:rPr kumimoji="0" lang="zh-CN" alt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世纪</a:t>
            </a:r>
            <a:r>
              <a:rPr kumimoji="0" lang="en-US" altLang="zh-CN"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60</a:t>
            </a:r>
            <a:r>
              <a:rPr kumimoji="0" lang="zh-CN" alt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rPr>
              <a:t>年代</a:t>
            </a:r>
            <a:endParaRPr kumimoji="0" lang="en-US" sz="1800" b="1"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471" name="Oval 13"/>
          <p:cNvSpPr/>
          <p:nvPr/>
        </p:nvSpPr>
        <p:spPr>
          <a:xfrm>
            <a:off x="3214688" y="3179763"/>
            <a:ext cx="146050" cy="142875"/>
          </a:xfrm>
          <a:prstGeom prst="ellipse">
            <a:avLst/>
          </a:prstGeom>
          <a:solidFill>
            <a:srgbClr val="F05332"/>
          </a:solidFill>
          <a:ln w="19050" cap="flat" cmpd="sng">
            <a:solidFill>
              <a:srgbClr val="FFFFFF"/>
            </a:solidFill>
            <a:prstDash val="solid"/>
            <a:round/>
            <a:headEnd type="none" w="med" len="med"/>
            <a:tailEnd type="none" w="med" len="med"/>
          </a:ln>
        </p:spPr>
        <p:txBody>
          <a:bodyPr wrap="none" anchor="ctr"/>
          <a:p>
            <a:endParaRPr lang="en-US" altLang="en-US" b="1" dirty="0">
              <a:solidFill>
                <a:srgbClr val="000000"/>
              </a:solidFill>
              <a:latin typeface="微软雅黑" panose="020B0503020204020204" charset="-122"/>
              <a:ea typeface="微软雅黑" panose="020B0503020204020204" charset="-122"/>
            </a:endParaRPr>
          </a:p>
        </p:txBody>
      </p:sp>
      <p:sp>
        <p:nvSpPr>
          <p:cNvPr id="19472" name="Text Box 10"/>
          <p:cNvSpPr txBox="1"/>
          <p:nvPr/>
        </p:nvSpPr>
        <p:spPr>
          <a:xfrm>
            <a:off x="3436938" y="1666875"/>
            <a:ext cx="2043112" cy="777875"/>
          </a:xfrm>
          <a:prstGeom prst="rect">
            <a:avLst/>
          </a:prstGeom>
          <a:noFill/>
          <a:ln w="9525">
            <a:noFill/>
          </a:ln>
        </p:spPr>
        <p:txBody>
          <a:bodyPr lIns="0" tIns="0" rIns="0" bIns="0" anchor="t"/>
          <a:p>
            <a:pPr>
              <a:spcBef>
                <a:spcPct val="25000"/>
              </a:spcBef>
            </a:pPr>
            <a:r>
              <a:rPr lang="zh-CN" altLang="en-US" sz="1600" b="1" dirty="0">
                <a:latin typeface="微软雅黑" panose="020B0503020204020204" charset="-122"/>
                <a:ea typeface="微软雅黑" panose="020B0503020204020204" charset="-122"/>
              </a:rPr>
              <a:t>软件系统规模越来越大，复杂程度越来越高，软件危机开始爆发</a:t>
            </a:r>
            <a:endParaRPr lang="zh-CN" altLang="en-US" sz="1600" b="1" dirty="0">
              <a:latin typeface="微软雅黑" panose="020B0503020204020204" charset="-122"/>
              <a:ea typeface="微软雅黑" panose="020B0503020204020204" charset="-122"/>
            </a:endParaRPr>
          </a:p>
        </p:txBody>
      </p:sp>
      <p:sp>
        <p:nvSpPr>
          <p:cNvPr id="19473" name="Line 24"/>
          <p:cNvSpPr/>
          <p:nvPr/>
        </p:nvSpPr>
        <p:spPr>
          <a:xfrm flipV="1">
            <a:off x="5389563" y="3890963"/>
            <a:ext cx="0" cy="1233487"/>
          </a:xfrm>
          <a:prstGeom prst="line">
            <a:avLst/>
          </a:prstGeom>
          <a:ln w="19050" cap="flat" cmpd="sng">
            <a:solidFill>
              <a:srgbClr val="F05332"/>
            </a:solidFill>
            <a:prstDash val="solid"/>
            <a:round/>
            <a:headEnd type="none" w="med" len="med"/>
            <a:tailEnd type="none" w="med" len="med"/>
          </a:ln>
        </p:spPr>
      </p:sp>
      <p:sp>
        <p:nvSpPr>
          <p:cNvPr id="19474" name="Oval 23"/>
          <p:cNvSpPr/>
          <p:nvPr/>
        </p:nvSpPr>
        <p:spPr>
          <a:xfrm>
            <a:off x="5316538" y="3800475"/>
            <a:ext cx="147637" cy="142875"/>
          </a:xfrm>
          <a:prstGeom prst="ellipse">
            <a:avLst/>
          </a:prstGeom>
          <a:solidFill>
            <a:srgbClr val="F05332"/>
          </a:solidFill>
          <a:ln w="19050" cap="flat" cmpd="sng">
            <a:solidFill>
              <a:srgbClr val="FFFFFF"/>
            </a:solidFill>
            <a:prstDash val="solid"/>
            <a:round/>
            <a:headEnd type="none" w="med" len="med"/>
            <a:tailEnd type="none" w="med" len="med"/>
          </a:ln>
        </p:spPr>
        <p:txBody>
          <a:bodyPr wrap="none" anchor="ctr"/>
          <a:p>
            <a:endParaRPr lang="en-US" altLang="en-US" b="1" dirty="0">
              <a:solidFill>
                <a:srgbClr val="000000"/>
              </a:solidFill>
              <a:latin typeface="微软雅黑" panose="020B0503020204020204" charset="-122"/>
              <a:ea typeface="微软雅黑" panose="020B0503020204020204" charset="-122"/>
            </a:endParaRPr>
          </a:p>
        </p:txBody>
      </p:sp>
      <p:pic>
        <p:nvPicPr>
          <p:cNvPr id="19475" name="Picture 70"/>
          <p:cNvPicPr>
            <a:picLocks noChangeAspect="1"/>
          </p:cNvPicPr>
          <p:nvPr/>
        </p:nvPicPr>
        <p:blipFill>
          <a:blip r:embed="rId2"/>
          <a:srcRect t="10912" b="17804"/>
          <a:stretch>
            <a:fillRect/>
          </a:stretch>
        </p:blipFill>
        <p:spPr>
          <a:xfrm>
            <a:off x="2816225" y="4352925"/>
            <a:ext cx="2482850" cy="1174750"/>
          </a:xfrm>
          <a:prstGeom prst="rect">
            <a:avLst/>
          </a:prstGeom>
          <a:noFill/>
          <a:ln w="9525">
            <a:noFill/>
          </a:ln>
        </p:spPr>
      </p:pic>
      <p:sp>
        <p:nvSpPr>
          <p:cNvPr id="19476" name="Text Box 10"/>
          <p:cNvSpPr txBox="1"/>
          <p:nvPr/>
        </p:nvSpPr>
        <p:spPr>
          <a:xfrm>
            <a:off x="2816225" y="5592763"/>
            <a:ext cx="3895725" cy="490537"/>
          </a:xfrm>
          <a:prstGeom prst="rect">
            <a:avLst/>
          </a:prstGeom>
          <a:noFill/>
          <a:ln w="9525">
            <a:noFill/>
          </a:ln>
        </p:spPr>
        <p:txBody>
          <a:bodyPr lIns="0" tIns="0" rIns="0" bIns="0" anchor="t"/>
          <a:p>
            <a:pPr>
              <a:spcBef>
                <a:spcPct val="25000"/>
              </a:spcBef>
            </a:pPr>
            <a:r>
              <a:rPr lang="en-US" altLang="zh-CN" sz="1600" b="1" dirty="0">
                <a:solidFill>
                  <a:srgbClr val="F05332"/>
                </a:solidFill>
                <a:latin typeface="微软雅黑" panose="020B0503020204020204" charset="-122"/>
                <a:ea typeface="微软雅黑" panose="020B0503020204020204" charset="-122"/>
              </a:rPr>
              <a:t>1968 </a:t>
            </a:r>
            <a:r>
              <a:rPr lang="zh-CN" altLang="en-US" sz="1600" b="1" dirty="0">
                <a:solidFill>
                  <a:srgbClr val="F05332"/>
                </a:solidFill>
                <a:latin typeface="微软雅黑" panose="020B0503020204020204" charset="-122"/>
                <a:ea typeface="微软雅黑" panose="020B0503020204020204" charset="-122"/>
              </a:rPr>
              <a:t>年</a:t>
            </a:r>
            <a:r>
              <a:rPr lang="zh-CN" altLang="en-US" sz="1600" b="1" dirty="0">
                <a:latin typeface="微软雅黑" panose="020B0503020204020204" charset="-122"/>
                <a:ea typeface="微软雅黑" panose="020B0503020204020204" charset="-122"/>
              </a:rPr>
              <a:t>，北大西洋公约组织在联邦德国召开国际会议，第一次讨论软件危机问题</a:t>
            </a:r>
            <a:endParaRPr lang="en-US" altLang="en-US" sz="1600" b="1" dirty="0">
              <a:latin typeface="微软雅黑" panose="020B0503020204020204" charset="-122"/>
              <a:ea typeface="微软雅黑" panose="020B0503020204020204" charset="-122"/>
            </a:endParaRPr>
          </a:p>
        </p:txBody>
      </p:sp>
      <p:pic>
        <p:nvPicPr>
          <p:cNvPr id="19477" name="Picture 72"/>
          <p:cNvPicPr>
            <a:picLocks noChangeAspect="1"/>
          </p:cNvPicPr>
          <p:nvPr/>
        </p:nvPicPr>
        <p:blipFill>
          <a:blip r:embed="rId3"/>
          <a:stretch>
            <a:fillRect/>
          </a:stretch>
        </p:blipFill>
        <p:spPr>
          <a:xfrm>
            <a:off x="6199188" y="1196975"/>
            <a:ext cx="1349375" cy="1903413"/>
          </a:xfrm>
          <a:prstGeom prst="rect">
            <a:avLst/>
          </a:prstGeom>
          <a:noFill/>
          <a:ln w="9525">
            <a:noFill/>
          </a:ln>
        </p:spPr>
      </p:pic>
      <p:sp>
        <p:nvSpPr>
          <p:cNvPr id="19478" name="Line 14"/>
          <p:cNvSpPr/>
          <p:nvPr/>
        </p:nvSpPr>
        <p:spPr>
          <a:xfrm flipV="1">
            <a:off x="5999163" y="2066925"/>
            <a:ext cx="0" cy="1233488"/>
          </a:xfrm>
          <a:prstGeom prst="line">
            <a:avLst/>
          </a:prstGeom>
          <a:ln w="19050" cap="flat" cmpd="sng">
            <a:solidFill>
              <a:srgbClr val="0096D6"/>
            </a:solidFill>
            <a:prstDash val="solid"/>
            <a:round/>
            <a:headEnd type="none" w="med" len="med"/>
            <a:tailEnd type="none" w="med" len="med"/>
          </a:ln>
        </p:spPr>
      </p:sp>
      <p:sp>
        <p:nvSpPr>
          <p:cNvPr id="19479" name="Oval 13"/>
          <p:cNvSpPr/>
          <p:nvPr/>
        </p:nvSpPr>
        <p:spPr>
          <a:xfrm>
            <a:off x="5927725" y="3230563"/>
            <a:ext cx="146050" cy="142875"/>
          </a:xfrm>
          <a:prstGeom prst="ellipse">
            <a:avLst/>
          </a:prstGeom>
          <a:solidFill>
            <a:srgbClr val="0096D6"/>
          </a:solidFill>
          <a:ln w="19050" cap="flat" cmpd="sng">
            <a:solidFill>
              <a:srgbClr val="FFFFFF"/>
            </a:solidFill>
            <a:prstDash val="solid"/>
            <a:round/>
            <a:headEnd type="none" w="med" len="med"/>
            <a:tailEnd type="none" w="med" len="med"/>
          </a:ln>
        </p:spPr>
        <p:txBody>
          <a:bodyPr wrap="none" anchor="ctr"/>
          <a:p>
            <a:endParaRPr lang="en-US" altLang="en-US" b="1" dirty="0">
              <a:solidFill>
                <a:srgbClr val="000000"/>
              </a:solidFill>
              <a:latin typeface="微软雅黑" panose="020B0503020204020204" charset="-122"/>
              <a:ea typeface="微软雅黑" panose="020B0503020204020204" charset="-122"/>
            </a:endParaRPr>
          </a:p>
        </p:txBody>
      </p:sp>
      <p:sp>
        <p:nvSpPr>
          <p:cNvPr id="19480" name="Text Box 10"/>
          <p:cNvSpPr txBox="1"/>
          <p:nvPr/>
        </p:nvSpPr>
        <p:spPr>
          <a:xfrm>
            <a:off x="7680325" y="2387600"/>
            <a:ext cx="1022350" cy="492125"/>
          </a:xfrm>
          <a:prstGeom prst="rect">
            <a:avLst/>
          </a:prstGeom>
          <a:noFill/>
          <a:ln w="9525">
            <a:noFill/>
          </a:ln>
        </p:spPr>
        <p:txBody>
          <a:bodyPr lIns="0" tIns="0" rIns="0" bIns="0" anchor="t"/>
          <a:p>
            <a:pPr>
              <a:spcBef>
                <a:spcPct val="25000"/>
              </a:spcBef>
            </a:pPr>
            <a:r>
              <a:rPr lang="zh-CN" altLang="en-US" sz="1600" b="1" dirty="0">
                <a:latin typeface="微软雅黑" panose="020B0503020204020204" charset="-122"/>
                <a:ea typeface="微软雅黑" panose="020B0503020204020204" charset="-122"/>
              </a:rPr>
              <a:t>软件工程兴起与发展</a:t>
            </a:r>
            <a:endParaRPr lang="en-US" altLang="en-US" sz="1600" b="1" dirty="0">
              <a:latin typeface="微软雅黑" panose="020B0503020204020204" charset="-122"/>
              <a:ea typeface="微软雅黑" panose="020B0503020204020204"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占位符 12289"/>
          <p:cNvSpPr>
            <a:spLocks noGrp="1" noRot="1"/>
          </p:cNvSpPr>
          <p:nvPr>
            <p:ph idx="1"/>
          </p:nvPr>
        </p:nvSpPr>
        <p:spPr/>
        <p:txBody>
          <a:bodyPr anchor="t"/>
          <a:p>
            <a:pPr marL="412750" lvl="2" indent="0" defTabSz="990600">
              <a:spcBef>
                <a:spcPts val="1415"/>
              </a:spcBef>
              <a:spcAft>
                <a:spcPts val="1415"/>
              </a:spcAft>
              <a:buNone/>
            </a:pPr>
            <a:endParaRPr lang="en-US" altLang="zh-CN" sz="2800" b="0">
              <a:latin typeface="宋体" panose="02010600030101010101" pitchFamily="2" charset="-122"/>
            </a:endParaRPr>
          </a:p>
          <a:p>
            <a:pPr marL="0" indent="0" defTabSz="990600"/>
            <a:endParaRPr lang="en-US" altLang="zh-CN"/>
          </a:p>
        </p:txBody>
      </p:sp>
      <p:sp>
        <p:nvSpPr>
          <p:cNvPr id="21506" name="标题 12290"/>
          <p:cNvSpPr>
            <a:spLocks noGrp="1" noRot="1"/>
          </p:cNvSpPr>
          <p:nvPr>
            <p:ph type="title"/>
          </p:nvPr>
        </p:nvSpPr>
        <p:spPr>
          <a:xfrm>
            <a:off x="250825" y="188913"/>
            <a:ext cx="8540750" cy="1143000"/>
          </a:xfrm>
        </p:spPr>
        <p:txBody>
          <a:bodyPr anchor="ctr"/>
          <a:p>
            <a:pPr algn="l"/>
            <a:r>
              <a:rPr lang="en-US" altLang="zh-CN"/>
              <a:t>1.1 </a:t>
            </a:r>
            <a:r>
              <a:rPr lang="zh-CN" altLang="en-US"/>
              <a:t>软件、软件危机和软件工程</a:t>
            </a:r>
            <a:endParaRPr lang="zh-CN" altLang="en-US"/>
          </a:p>
        </p:txBody>
      </p:sp>
      <p:sp>
        <p:nvSpPr>
          <p:cNvPr id="12292" name="矩形 12291"/>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1. </a:t>
            </a:r>
            <a:r>
              <a:rPr lang="zh-CN" altLang="en-US" sz="4000" b="1">
                <a:solidFill>
                  <a:srgbClr val="FF3300"/>
                </a:solidFill>
                <a:latin typeface="Arial" panose="020B0604020202020204" pitchFamily="34" charset="0"/>
                <a:ea typeface="华文行楷" panose="02010800040101010101" pitchFamily="2" charset="-122"/>
              </a:rPr>
              <a:t>基本概念</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zh-CN" altLang="en-US" sz="3600" b="1">
                <a:latin typeface="Arial" panose="020B0604020202020204" pitchFamily="34" charset="0"/>
                <a:ea typeface="楷体_GB2312" pitchFamily="1" charset="-122"/>
              </a:rPr>
              <a:t>软件危机的表现：</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软件生产供不应求</a:t>
            </a:r>
            <a:endParaRPr lang="zh-CN" altLang="en-US" sz="32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软件生产率随软件规模与复杂性提高而下降</a:t>
            </a:r>
            <a:endParaRPr lang="zh-CN" altLang="en-US" sz="32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软件开发的进度与成本失控</a:t>
            </a:r>
            <a:endParaRPr lang="zh-CN" altLang="en-US" sz="32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软件系统实现的功能与实际需求不符</a:t>
            </a:r>
            <a:endParaRPr lang="zh-CN" altLang="en-US" sz="32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软件难以维护</a:t>
            </a:r>
            <a:endParaRPr lang="zh-CN" altLang="en-US" sz="32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软件文档配置没有受到足够的重视</a:t>
            </a:r>
            <a:endParaRPr lang="zh-CN" altLang="en-US" sz="32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3313"/>
          <p:cNvSpPr>
            <a:spLocks noGrp="1" noRot="1"/>
          </p:cNvSpPr>
          <p:nvPr>
            <p:ph idx="1"/>
          </p:nvPr>
        </p:nvSpPr>
        <p:spPr/>
        <p:txBody>
          <a:bodyPr anchor="t"/>
          <a:p>
            <a:pPr marL="412750" lvl="2" indent="0" defTabSz="990600">
              <a:spcBef>
                <a:spcPts val="1415"/>
              </a:spcBef>
              <a:spcAft>
                <a:spcPts val="1415"/>
              </a:spcAft>
              <a:buNone/>
            </a:pPr>
            <a:endParaRPr lang="en-US" altLang="zh-CN" sz="2800" b="0">
              <a:latin typeface="宋体" panose="02010600030101010101" pitchFamily="2" charset="-122"/>
            </a:endParaRPr>
          </a:p>
          <a:p>
            <a:pPr marL="0" indent="0" defTabSz="990600"/>
            <a:endParaRPr lang="en-US" altLang="zh-CN"/>
          </a:p>
        </p:txBody>
      </p:sp>
      <p:sp>
        <p:nvSpPr>
          <p:cNvPr id="22530" name="标题 13314"/>
          <p:cNvSpPr>
            <a:spLocks noGrp="1" noRot="1"/>
          </p:cNvSpPr>
          <p:nvPr>
            <p:ph type="title"/>
          </p:nvPr>
        </p:nvSpPr>
        <p:spPr>
          <a:xfrm>
            <a:off x="250825" y="188913"/>
            <a:ext cx="8540750" cy="1143000"/>
          </a:xfrm>
        </p:spPr>
        <p:txBody>
          <a:bodyPr anchor="ctr"/>
          <a:p>
            <a:pPr algn="l"/>
            <a:r>
              <a:rPr lang="en-US" altLang="zh-CN"/>
              <a:t>1.1 </a:t>
            </a:r>
            <a:r>
              <a:rPr lang="zh-CN" altLang="en-US"/>
              <a:t>软件、软件危机和软件工程</a:t>
            </a:r>
            <a:endParaRPr lang="zh-CN" altLang="en-US"/>
          </a:p>
        </p:txBody>
      </p:sp>
      <p:sp>
        <p:nvSpPr>
          <p:cNvPr id="13316" name="矩形 13315"/>
          <p:cNvSpPr>
            <a:spLocks noRot="1"/>
          </p:cNvSpPr>
          <p:nvPr/>
        </p:nvSpPr>
        <p:spPr>
          <a:xfrm>
            <a:off x="323850" y="1052513"/>
            <a:ext cx="8569325" cy="5616575"/>
          </a:xfrm>
          <a:prstGeom prst="rect">
            <a:avLst/>
          </a:prstGeom>
          <a:noFill/>
          <a:ln w="9525">
            <a:noFill/>
          </a:ln>
        </p:spPr>
        <p:txBody>
          <a:bodyPr anchor="t"/>
          <a:p>
            <a:pPr marL="571500" indent="-571500">
              <a:lnSpc>
                <a:spcPct val="105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1. </a:t>
            </a:r>
            <a:r>
              <a:rPr lang="zh-CN" altLang="en-US" sz="4000" b="1">
                <a:solidFill>
                  <a:srgbClr val="FF3300"/>
                </a:solidFill>
                <a:latin typeface="Arial" panose="020B0604020202020204" pitchFamily="34" charset="0"/>
                <a:ea typeface="华文行楷" panose="02010800040101010101" pitchFamily="2" charset="-122"/>
              </a:rPr>
              <a:t>基本概念</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05000"/>
              </a:lnSpc>
              <a:spcBef>
                <a:spcPct val="5000"/>
              </a:spcBef>
              <a:spcAft>
                <a:spcPct val="5000"/>
              </a:spcAft>
              <a:buClr>
                <a:schemeClr val="hlink"/>
              </a:buClr>
              <a:buSzPct val="70000"/>
              <a:buFont typeface="Wingdings" panose="05000000000000000000" pitchFamily="2" charset="2"/>
              <a:buNone/>
            </a:pPr>
            <a:r>
              <a:rPr lang="zh-CN" altLang="en-US" sz="3600" b="1">
                <a:latin typeface="Arial" panose="020B0604020202020204" pitchFamily="34" charset="0"/>
                <a:ea typeface="楷体_GB2312" pitchFamily="1" charset="-122"/>
              </a:rPr>
              <a:t>软件危机的原因：</a:t>
            </a:r>
            <a:endParaRPr lang="zh-CN" altLang="en-US" sz="3600" b="1">
              <a:latin typeface="Arial" panose="020B0604020202020204" pitchFamily="34" charset="0"/>
              <a:ea typeface="楷体_GB2312" pitchFamily="1" charset="-122"/>
            </a:endParaRPr>
          </a:p>
          <a:p>
            <a:pPr marL="571500" indent="-571500">
              <a:lnSpc>
                <a:spcPct val="105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软件产品固有特性</a:t>
            </a:r>
            <a:endParaRPr lang="zh-CN" altLang="en-US" sz="3600" b="1">
              <a:latin typeface="Arial" panose="020B0604020202020204" pitchFamily="34" charset="0"/>
              <a:ea typeface="楷体_GB2312" pitchFamily="1" charset="-122"/>
            </a:endParaRPr>
          </a:p>
          <a:p>
            <a:pPr marL="840105" lvl="1" indent="-495300" algn="l" eaLnBrk="1" fontAlgn="base" latinLnBrk="0" hangingPunct="1">
              <a:lnSpc>
                <a:spcPct val="105000"/>
              </a:lnSpc>
              <a:spcBef>
                <a:spcPct val="5000"/>
              </a:spcBef>
              <a:spcAft>
                <a:spcPct val="5000"/>
              </a:spcAft>
              <a:buClr>
                <a:schemeClr val="accent2"/>
              </a:buClr>
              <a:buSzPct val="85000"/>
              <a:buFont typeface="Wingdings" panose="05000000000000000000" pitchFamily="2" charset="2"/>
              <a:buChar char=""/>
            </a:pPr>
            <a:r>
              <a:rPr lang="zh-CN" altLang="en-US" sz="3400" b="1" i="1" u="none" baseline="0">
                <a:solidFill>
                  <a:schemeClr val="tx1"/>
                </a:solidFill>
                <a:latin typeface="Arial" panose="020B0604020202020204" pitchFamily="34" charset="0"/>
                <a:ea typeface="宋体" panose="02010600030101010101" pitchFamily="2" charset="-122"/>
              </a:rPr>
              <a:t>软件的不可预见性</a:t>
            </a:r>
            <a:r>
              <a:rPr lang="en-US" altLang="zh-CN" sz="3400" b="1" i="1" u="none" baseline="0">
                <a:solidFill>
                  <a:schemeClr val="tx1"/>
                </a:solidFill>
                <a:latin typeface="Times New Roman" panose="02020603050405020304" pitchFamily="2" charset="0"/>
                <a:ea typeface="宋体" panose="02010600030101010101" pitchFamily="2" charset="-122"/>
              </a:rPr>
              <a:t>—</a:t>
            </a:r>
            <a:r>
              <a:rPr lang="zh-CN" altLang="en-US" sz="3400" b="1" i="1" u="none" baseline="0">
                <a:solidFill>
                  <a:schemeClr val="tx1"/>
                </a:solidFill>
                <a:latin typeface="Arial" panose="020B0604020202020204" pitchFamily="34" charset="0"/>
                <a:ea typeface="宋体" panose="02010600030101010101" pitchFamily="2" charset="-122"/>
              </a:rPr>
              <a:t>质量、进度、缺陷</a:t>
            </a:r>
            <a:endParaRPr lang="zh-CN" altLang="en-US" sz="3400" b="1" i="1" u="none" baseline="0">
              <a:solidFill>
                <a:schemeClr val="tx1"/>
              </a:solidFill>
              <a:latin typeface="Arial" panose="020B0604020202020204" pitchFamily="34" charset="0"/>
              <a:ea typeface="宋体" panose="02010600030101010101" pitchFamily="2" charset="-122"/>
            </a:endParaRPr>
          </a:p>
          <a:p>
            <a:pPr marL="840105" lvl="1" indent="-495300" algn="l" eaLnBrk="1" fontAlgn="base" latinLnBrk="0" hangingPunct="1">
              <a:lnSpc>
                <a:spcPct val="105000"/>
              </a:lnSpc>
              <a:spcBef>
                <a:spcPct val="5000"/>
              </a:spcBef>
              <a:spcAft>
                <a:spcPct val="5000"/>
              </a:spcAft>
              <a:buClr>
                <a:schemeClr val="accent2"/>
              </a:buClr>
              <a:buSzPct val="85000"/>
              <a:buFont typeface="Wingdings" panose="05000000000000000000" pitchFamily="2" charset="2"/>
              <a:buChar char=""/>
            </a:pPr>
            <a:r>
              <a:rPr lang="zh-CN" altLang="en-US" sz="3400" b="1" i="1" u="none" baseline="0">
                <a:solidFill>
                  <a:schemeClr val="tx1"/>
                </a:solidFill>
                <a:latin typeface="Arial" panose="020B0604020202020204" pitchFamily="34" charset="0"/>
                <a:ea typeface="宋体" panose="02010600030101010101" pitchFamily="2" charset="-122"/>
              </a:rPr>
              <a:t>软件的规模较大且逻辑复杂</a:t>
            </a:r>
            <a:endParaRPr lang="zh-CN" altLang="en-US" sz="3400" b="1" i="1" u="none" baseline="0">
              <a:solidFill>
                <a:schemeClr val="tx1"/>
              </a:solidFill>
              <a:latin typeface="Arial" panose="020B0604020202020204" pitchFamily="34" charset="0"/>
              <a:ea typeface="宋体" panose="02010600030101010101" pitchFamily="2" charset="-122"/>
            </a:endParaRPr>
          </a:p>
          <a:p>
            <a:pPr marL="571500" indent="-571500">
              <a:lnSpc>
                <a:spcPct val="105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软件专业人员自身的缺陷</a:t>
            </a:r>
            <a:endParaRPr lang="zh-CN" altLang="en-US" sz="3600" b="1">
              <a:latin typeface="Arial" panose="020B0604020202020204" pitchFamily="34" charset="0"/>
              <a:ea typeface="楷体_GB2312" pitchFamily="1" charset="-122"/>
            </a:endParaRPr>
          </a:p>
          <a:p>
            <a:pPr marL="840105" lvl="1" indent="-495300" algn="l" eaLnBrk="1" fontAlgn="base" latinLnBrk="0" hangingPunct="1">
              <a:lnSpc>
                <a:spcPct val="105000"/>
              </a:lnSpc>
              <a:spcBef>
                <a:spcPct val="5000"/>
              </a:spcBef>
              <a:spcAft>
                <a:spcPct val="5000"/>
              </a:spcAft>
              <a:buClr>
                <a:schemeClr val="accent2"/>
              </a:buClr>
              <a:buSzPct val="85000"/>
              <a:buFont typeface="Wingdings" panose="05000000000000000000" pitchFamily="2" charset="2"/>
              <a:buChar char=""/>
            </a:pPr>
            <a:r>
              <a:rPr lang="zh-CN" altLang="en-US" sz="3400" b="1" i="1" u="none" baseline="0">
                <a:solidFill>
                  <a:schemeClr val="tx1"/>
                </a:solidFill>
                <a:latin typeface="Arial" panose="020B0604020202020204" pitchFamily="34" charset="0"/>
                <a:ea typeface="宋体" panose="02010600030101010101" pitchFamily="2" charset="-122"/>
              </a:rPr>
              <a:t>软件开发人员没有掌握正确的软件开发方法</a:t>
            </a:r>
            <a:endParaRPr lang="zh-CN" altLang="en-US" sz="3400" b="1" i="1" u="none" baseline="0">
              <a:solidFill>
                <a:schemeClr val="tx1"/>
              </a:solidFill>
              <a:latin typeface="Arial" panose="020B0604020202020204" pitchFamily="34" charset="0"/>
              <a:ea typeface="宋体" panose="02010600030101010101" pitchFamily="2" charset="-122"/>
            </a:endParaRPr>
          </a:p>
          <a:p>
            <a:pPr marL="840105" lvl="1" indent="-495300" algn="l" eaLnBrk="1" fontAlgn="base" latinLnBrk="0" hangingPunct="1">
              <a:lnSpc>
                <a:spcPct val="105000"/>
              </a:lnSpc>
              <a:spcBef>
                <a:spcPct val="5000"/>
              </a:spcBef>
              <a:spcAft>
                <a:spcPct val="5000"/>
              </a:spcAft>
              <a:buClr>
                <a:schemeClr val="accent2"/>
              </a:buClr>
              <a:buSzPct val="85000"/>
              <a:buFont typeface="Wingdings" panose="05000000000000000000" pitchFamily="2" charset="2"/>
              <a:buChar char=""/>
            </a:pPr>
            <a:r>
              <a:rPr lang="zh-CN" altLang="en-US" sz="3400" b="1" i="1" u="none" baseline="0">
                <a:solidFill>
                  <a:schemeClr val="tx1"/>
                </a:solidFill>
                <a:latin typeface="Arial" panose="020B0604020202020204" pitchFamily="34" charset="0"/>
                <a:ea typeface="宋体" panose="02010600030101010101" pitchFamily="2" charset="-122"/>
              </a:rPr>
              <a:t>软件管理人员软件管理技术落后</a:t>
            </a:r>
            <a:endParaRPr lang="zh-CN" altLang="en-US" sz="3400" b="1" i="1" u="none" baseline="0">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6">
                                            <p:txEl>
                                              <p:charRg st="17" end="26"/>
                                            </p:txEl>
                                          </p:spTgt>
                                        </p:tgtEl>
                                        <p:attrNameLst>
                                          <p:attrName>style.visibility</p:attrName>
                                        </p:attrNameLst>
                                      </p:cBhvr>
                                      <p:to>
                                        <p:strVal val="visible"/>
                                      </p:to>
                                    </p:set>
                                    <p:animEffect transition="in" filter="blinds(horizontal)">
                                      <p:cBhvr>
                                        <p:cTn id="7" dur="500"/>
                                        <p:tgtEl>
                                          <p:spTgt spid="13316">
                                            <p:txEl>
                                              <p:charRg st="17" end="2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6">
                                            <p:txEl>
                                              <p:charRg st="26" end="44"/>
                                            </p:txEl>
                                          </p:spTgt>
                                        </p:tgtEl>
                                        <p:attrNameLst>
                                          <p:attrName>style.visibility</p:attrName>
                                        </p:attrNameLst>
                                      </p:cBhvr>
                                      <p:to>
                                        <p:strVal val="visible"/>
                                      </p:to>
                                    </p:set>
                                    <p:animEffect transition="in" filter="blinds(horizontal)">
                                      <p:cBhvr>
                                        <p:cTn id="12" dur="500"/>
                                        <p:tgtEl>
                                          <p:spTgt spid="13316">
                                            <p:txEl>
                                              <p:charRg st="26" end="4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6">
                                            <p:txEl>
                                              <p:charRg st="44" end="57"/>
                                            </p:txEl>
                                          </p:spTgt>
                                        </p:tgtEl>
                                        <p:attrNameLst>
                                          <p:attrName>style.visibility</p:attrName>
                                        </p:attrNameLst>
                                      </p:cBhvr>
                                      <p:to>
                                        <p:strVal val="visible"/>
                                      </p:to>
                                    </p:set>
                                    <p:animEffect transition="in" filter="blinds(horizontal)">
                                      <p:cBhvr>
                                        <p:cTn id="17" dur="500"/>
                                        <p:tgtEl>
                                          <p:spTgt spid="13316">
                                            <p:txEl>
                                              <p:charRg st="44" end="5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316">
                                            <p:txEl>
                                              <p:charRg st="57" end="69"/>
                                            </p:txEl>
                                          </p:spTgt>
                                        </p:tgtEl>
                                        <p:attrNameLst>
                                          <p:attrName>style.visibility</p:attrName>
                                        </p:attrNameLst>
                                      </p:cBhvr>
                                      <p:to>
                                        <p:strVal val="visible"/>
                                      </p:to>
                                    </p:set>
                                    <p:animEffect transition="in" filter="blinds(horizontal)">
                                      <p:cBhvr>
                                        <p:cTn id="22" dur="500"/>
                                        <p:tgtEl>
                                          <p:spTgt spid="13316">
                                            <p:txEl>
                                              <p:charRg st="57" end="6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316">
                                            <p:txEl>
                                              <p:charRg st="69" end="89"/>
                                            </p:txEl>
                                          </p:spTgt>
                                        </p:tgtEl>
                                        <p:attrNameLst>
                                          <p:attrName>style.visibility</p:attrName>
                                        </p:attrNameLst>
                                      </p:cBhvr>
                                      <p:to>
                                        <p:strVal val="visible"/>
                                      </p:to>
                                    </p:set>
                                    <p:animEffect transition="in" filter="blinds(horizontal)">
                                      <p:cBhvr>
                                        <p:cTn id="27" dur="500"/>
                                        <p:tgtEl>
                                          <p:spTgt spid="13316">
                                            <p:txEl>
                                              <p:charRg st="69" end="8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316">
                                            <p:txEl>
                                              <p:charRg st="89" end="104"/>
                                            </p:txEl>
                                          </p:spTgt>
                                        </p:tgtEl>
                                        <p:attrNameLst>
                                          <p:attrName>style.visibility</p:attrName>
                                        </p:attrNameLst>
                                      </p:cBhvr>
                                      <p:to>
                                        <p:strVal val="visible"/>
                                      </p:to>
                                    </p:set>
                                    <p:animEffect transition="in" filter="blinds(horizontal)">
                                      <p:cBhvr>
                                        <p:cTn id="32" dur="500"/>
                                        <p:tgtEl>
                                          <p:spTgt spid="13316">
                                            <p:txEl>
                                              <p:charRg st="89" end="1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占位符 14337"/>
          <p:cNvSpPr>
            <a:spLocks noGrp="1" noRot="1"/>
          </p:cNvSpPr>
          <p:nvPr>
            <p:ph idx="1"/>
          </p:nvPr>
        </p:nvSpPr>
        <p:spPr/>
        <p:txBody>
          <a:bodyPr anchor="t"/>
          <a:p>
            <a:pPr marL="412750" lvl="2" indent="0" defTabSz="990600">
              <a:spcBef>
                <a:spcPts val="1415"/>
              </a:spcBef>
              <a:spcAft>
                <a:spcPts val="1415"/>
              </a:spcAft>
              <a:buNone/>
            </a:pPr>
            <a:endParaRPr lang="en-US" altLang="zh-CN" sz="2800" b="0">
              <a:latin typeface="宋体" panose="02010600030101010101" pitchFamily="2" charset="-122"/>
            </a:endParaRPr>
          </a:p>
          <a:p>
            <a:pPr marL="0" indent="0" defTabSz="990600"/>
            <a:endParaRPr lang="en-US" altLang="zh-CN"/>
          </a:p>
        </p:txBody>
      </p:sp>
      <p:sp>
        <p:nvSpPr>
          <p:cNvPr id="23554" name="标题 14338"/>
          <p:cNvSpPr>
            <a:spLocks noGrp="1" noRot="1"/>
          </p:cNvSpPr>
          <p:nvPr>
            <p:ph type="title"/>
          </p:nvPr>
        </p:nvSpPr>
        <p:spPr>
          <a:xfrm>
            <a:off x="250825" y="188913"/>
            <a:ext cx="8540750" cy="1143000"/>
          </a:xfrm>
        </p:spPr>
        <p:txBody>
          <a:bodyPr anchor="ctr"/>
          <a:p>
            <a:pPr algn="l"/>
            <a:r>
              <a:rPr lang="en-US" altLang="zh-CN"/>
              <a:t>1.1 </a:t>
            </a:r>
            <a:r>
              <a:rPr lang="zh-CN" altLang="en-US"/>
              <a:t>软件、软件危机和软件工程</a:t>
            </a:r>
            <a:endParaRPr lang="zh-CN" altLang="en-US"/>
          </a:p>
        </p:txBody>
      </p:sp>
      <p:sp>
        <p:nvSpPr>
          <p:cNvPr id="14340" name="矩形 14339"/>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2. </a:t>
            </a:r>
            <a:r>
              <a:rPr lang="zh-CN" altLang="en-US" sz="4000" b="1">
                <a:solidFill>
                  <a:srgbClr val="FF3300"/>
                </a:solidFill>
                <a:latin typeface="Arial" panose="020B0604020202020204" pitchFamily="34" charset="0"/>
                <a:ea typeface="华文行楷" panose="02010800040101010101" pitchFamily="2" charset="-122"/>
              </a:rPr>
              <a:t>软件工程的目标及其一般开发过程</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微观目标：生产出满足需求的软件（成本、时间、质量、可维护性等）</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宏观目标：提高软件质量和生产率，最终实现软件的工业化生产</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一个软件产品从形成概念开始，经过开发、测试、使用和维护，直到最后退出使用的全过程称为</a:t>
            </a:r>
            <a:r>
              <a:rPr lang="zh-CN" altLang="en-US" sz="3600" b="1">
                <a:solidFill>
                  <a:srgbClr val="FF3300"/>
                </a:solidFill>
                <a:latin typeface="Arial" panose="020B0604020202020204" pitchFamily="34" charset="0"/>
                <a:ea typeface="楷体_GB2312" pitchFamily="1" charset="-122"/>
              </a:rPr>
              <a:t>软件生存周期</a:t>
            </a:r>
            <a:endParaRPr lang="zh-CN" altLang="en-US" sz="3600" b="1">
              <a:solidFill>
                <a:srgbClr val="FF3300"/>
              </a:solidFill>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40">
                                            <p:txEl>
                                              <p:charRg st="19" end="51"/>
                                            </p:txEl>
                                          </p:spTgt>
                                        </p:tgtEl>
                                        <p:attrNameLst>
                                          <p:attrName>style.visibility</p:attrName>
                                        </p:attrNameLst>
                                      </p:cBhvr>
                                      <p:to>
                                        <p:strVal val="visible"/>
                                      </p:to>
                                    </p:set>
                                    <p:animEffect transition="in" filter="blinds(horizontal)">
                                      <p:cBhvr>
                                        <p:cTn id="7" dur="500"/>
                                        <p:tgtEl>
                                          <p:spTgt spid="14340">
                                            <p:txEl>
                                              <p:charRg st="19" end="5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40">
                                            <p:txEl>
                                              <p:charRg st="51" end="80"/>
                                            </p:txEl>
                                          </p:spTgt>
                                        </p:tgtEl>
                                        <p:attrNameLst>
                                          <p:attrName>style.visibility</p:attrName>
                                        </p:attrNameLst>
                                      </p:cBhvr>
                                      <p:to>
                                        <p:strVal val="visible"/>
                                      </p:to>
                                    </p:set>
                                    <p:animEffect transition="in" filter="blinds(horizontal)">
                                      <p:cBhvr>
                                        <p:cTn id="12" dur="500"/>
                                        <p:tgtEl>
                                          <p:spTgt spid="14340">
                                            <p:txEl>
                                              <p:charRg st="51" end="8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340">
                                            <p:txEl>
                                              <p:charRg st="80" end="129"/>
                                            </p:txEl>
                                          </p:spTgt>
                                        </p:tgtEl>
                                        <p:attrNameLst>
                                          <p:attrName>style.visibility</p:attrName>
                                        </p:attrNameLst>
                                      </p:cBhvr>
                                      <p:to>
                                        <p:strVal val="visible"/>
                                      </p:to>
                                    </p:set>
                                    <p:animEffect transition="in" filter="blinds(horizontal)">
                                      <p:cBhvr>
                                        <p:cTn id="17" dur="500"/>
                                        <p:tgtEl>
                                          <p:spTgt spid="14340">
                                            <p:txEl>
                                              <p:charRg st="80" end="1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5361"/>
          <p:cNvSpPr>
            <a:spLocks noGrp="1" noRot="1"/>
          </p:cNvSpPr>
          <p:nvPr>
            <p:ph type="title"/>
          </p:nvPr>
        </p:nvSpPr>
        <p:spPr>
          <a:xfrm>
            <a:off x="250825" y="188913"/>
            <a:ext cx="8540750" cy="1143000"/>
          </a:xfrm>
        </p:spPr>
        <p:txBody>
          <a:bodyPr anchor="ctr"/>
          <a:p>
            <a:pPr algn="l"/>
            <a:r>
              <a:rPr lang="en-US" altLang="zh-CN"/>
              <a:t>1.1 </a:t>
            </a:r>
            <a:r>
              <a:rPr lang="zh-CN" altLang="en-US"/>
              <a:t>软件、软件危机和软件工程</a:t>
            </a:r>
            <a:endParaRPr lang="zh-CN" altLang="en-US"/>
          </a:p>
        </p:txBody>
      </p:sp>
      <p:sp>
        <p:nvSpPr>
          <p:cNvPr id="15363" name="矩形 15362"/>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2. </a:t>
            </a:r>
            <a:r>
              <a:rPr lang="zh-CN" altLang="en-US" sz="4000" b="1">
                <a:solidFill>
                  <a:srgbClr val="FF3300"/>
                </a:solidFill>
                <a:latin typeface="Arial" panose="020B0604020202020204" pitchFamily="34" charset="0"/>
                <a:ea typeface="华文行楷" panose="02010800040101010101" pitchFamily="2" charset="-122"/>
              </a:rPr>
              <a:t>软件工程的目标及其一般开发过程</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隶书" panose="02010509060101010101" pitchFamily="1" charset="-122"/>
              </a:rPr>
              <a:t>软件定义</a:t>
            </a:r>
            <a:r>
              <a:rPr lang="zh-CN" altLang="en-US" sz="3600" b="1">
                <a:latin typeface="Arial" panose="020B0604020202020204" pitchFamily="34" charset="0"/>
                <a:ea typeface="楷体_GB2312" pitchFamily="1" charset="-122"/>
              </a:rPr>
              <a:t>：计划和需求分析</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隶书" panose="02010509060101010101" pitchFamily="1" charset="-122"/>
              </a:rPr>
              <a:t>软件开发</a:t>
            </a:r>
            <a:r>
              <a:rPr lang="zh-CN" altLang="en-US" sz="3600" b="1">
                <a:latin typeface="Arial" panose="020B0604020202020204" pitchFamily="34" charset="0"/>
                <a:ea typeface="楷体_GB2312" pitchFamily="1" charset="-122"/>
              </a:rPr>
              <a:t>：概要设计、详细设计和实现</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solidFill>
                  <a:srgbClr val="FF3300"/>
                </a:solidFill>
                <a:latin typeface="Arial" panose="020B0604020202020204" pitchFamily="34" charset="0"/>
                <a:ea typeface="隶书" panose="02010509060101010101" pitchFamily="1" charset="-122"/>
              </a:rPr>
              <a:t>软件测试</a:t>
            </a:r>
            <a:r>
              <a:rPr lang="zh-CN" altLang="en-US" sz="3600" b="1">
                <a:latin typeface="Arial" panose="020B0604020202020204" pitchFamily="34" charset="0"/>
                <a:ea typeface="楷体_GB2312" pitchFamily="1" charset="-122"/>
              </a:rPr>
              <a:t>：单元测试、集成测试、系统测试和验收测试</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隶书" panose="02010509060101010101" pitchFamily="1" charset="-122"/>
              </a:rPr>
              <a:t>软件使用和维护</a:t>
            </a:r>
            <a:r>
              <a:rPr lang="zh-CN" altLang="en-US" sz="3600" b="1">
                <a:latin typeface="Arial" panose="020B0604020202020204" pitchFamily="34" charset="0"/>
                <a:ea typeface="楷体_GB2312" pitchFamily="1" charset="-122"/>
              </a:rPr>
              <a:t>：改正性维护、适应性维护和完善性维护</a:t>
            </a:r>
            <a:endParaRPr lang="zh-CN" altLang="en-US" sz="36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3">
                                            <p:txEl>
                                              <p:charRg st="19" end="32"/>
                                            </p:txEl>
                                          </p:spTgt>
                                        </p:tgtEl>
                                        <p:attrNameLst>
                                          <p:attrName>style.visibility</p:attrName>
                                        </p:attrNameLst>
                                      </p:cBhvr>
                                      <p:to>
                                        <p:strVal val="visible"/>
                                      </p:to>
                                    </p:set>
                                    <p:animEffect transition="in" filter="blinds(horizontal)">
                                      <p:cBhvr>
                                        <p:cTn id="7" dur="500"/>
                                        <p:tgtEl>
                                          <p:spTgt spid="15363">
                                            <p:txEl>
                                              <p:charRg st="19" end="3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363">
                                            <p:txEl>
                                              <p:charRg st="32" end="50"/>
                                            </p:txEl>
                                          </p:spTgt>
                                        </p:tgtEl>
                                        <p:attrNameLst>
                                          <p:attrName>style.visibility</p:attrName>
                                        </p:attrNameLst>
                                      </p:cBhvr>
                                      <p:to>
                                        <p:strVal val="visible"/>
                                      </p:to>
                                    </p:set>
                                    <p:animEffect transition="in" filter="blinds(horizontal)">
                                      <p:cBhvr>
                                        <p:cTn id="12" dur="500"/>
                                        <p:tgtEl>
                                          <p:spTgt spid="15363">
                                            <p:txEl>
                                              <p:charRg st="32" end="5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363">
                                            <p:txEl>
                                              <p:charRg st="50" end="75"/>
                                            </p:txEl>
                                          </p:spTgt>
                                        </p:tgtEl>
                                        <p:attrNameLst>
                                          <p:attrName>style.visibility</p:attrName>
                                        </p:attrNameLst>
                                      </p:cBhvr>
                                      <p:to>
                                        <p:strVal val="visible"/>
                                      </p:to>
                                    </p:set>
                                    <p:animEffect transition="in" filter="blinds(horizontal)">
                                      <p:cBhvr>
                                        <p:cTn id="17" dur="500"/>
                                        <p:tgtEl>
                                          <p:spTgt spid="15363">
                                            <p:txEl>
                                              <p:charRg st="50" end="7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363">
                                            <p:txEl>
                                              <p:charRg st="75" end="101"/>
                                            </p:txEl>
                                          </p:spTgt>
                                        </p:tgtEl>
                                        <p:attrNameLst>
                                          <p:attrName>style.visibility</p:attrName>
                                        </p:attrNameLst>
                                      </p:cBhvr>
                                      <p:to>
                                        <p:strVal val="visible"/>
                                      </p:to>
                                    </p:set>
                                    <p:animEffect transition="in" filter="blinds(horizontal)">
                                      <p:cBhvr>
                                        <p:cTn id="22" dur="500"/>
                                        <p:tgtEl>
                                          <p:spTgt spid="15363">
                                            <p:txEl>
                                              <p:charRg st="75" end="10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6385"/>
          <p:cNvSpPr>
            <a:spLocks noGrp="1" noRot="1"/>
          </p:cNvSpPr>
          <p:nvPr>
            <p:ph type="title"/>
          </p:nvPr>
        </p:nvSpPr>
        <p:spPr>
          <a:xfrm>
            <a:off x="250825" y="188913"/>
            <a:ext cx="8540750" cy="1143000"/>
          </a:xfrm>
        </p:spPr>
        <p:txBody>
          <a:bodyPr anchor="ctr"/>
          <a:p>
            <a:pPr algn="l"/>
            <a:r>
              <a:rPr lang="en-US" altLang="zh-CN"/>
              <a:t>1.1 </a:t>
            </a:r>
            <a:r>
              <a:rPr lang="zh-CN" altLang="en-US"/>
              <a:t>软件、软件危机和软件工程</a:t>
            </a:r>
            <a:endParaRPr lang="zh-CN" altLang="en-US"/>
          </a:p>
        </p:txBody>
      </p:sp>
      <p:sp>
        <p:nvSpPr>
          <p:cNvPr id="25602" name="矩形 16386"/>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3. </a:t>
            </a:r>
            <a:r>
              <a:rPr lang="zh-CN" altLang="en-US" sz="4000" b="1">
                <a:solidFill>
                  <a:srgbClr val="FF3300"/>
                </a:solidFill>
                <a:latin typeface="Arial" panose="020B0604020202020204" pitchFamily="34" charset="0"/>
                <a:ea typeface="华文行楷" panose="02010800040101010101" pitchFamily="2" charset="-122"/>
              </a:rPr>
              <a:t>软件过程模型</a:t>
            </a:r>
            <a:r>
              <a:rPr lang="en-US" altLang="zh-CN" sz="4000" b="1">
                <a:solidFill>
                  <a:srgbClr val="FF3300"/>
                </a:solidFill>
                <a:latin typeface="Times New Roman" panose="02020603050405020304" pitchFamily="2" charset="0"/>
                <a:ea typeface="华文行楷" panose="02010800040101010101" pitchFamily="2" charset="-122"/>
              </a:rPr>
              <a:t>—</a:t>
            </a:r>
            <a:r>
              <a:rPr lang="zh-CN" altLang="en-US" sz="4000" b="1">
                <a:solidFill>
                  <a:srgbClr val="FF3300"/>
                </a:solidFill>
                <a:latin typeface="Arial" panose="020B0604020202020204" pitchFamily="34" charset="0"/>
                <a:ea typeface="华文行楷" panose="02010800040101010101" pitchFamily="2" charset="-122"/>
              </a:rPr>
              <a:t>瀑布过程模型</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dirty="0">
                <a:latin typeface="Times New Roman" panose="02020603050405020304" pitchFamily="2" charset="0"/>
                <a:ea typeface="楷体_GB2312" pitchFamily="1" charset="-122"/>
              </a:rPr>
              <a:t>1970年温斯顿•罗伊斯</a:t>
            </a:r>
            <a:r>
              <a:rPr lang="en-US" altLang="zh-CN" sz="3600" b="1" dirty="0">
                <a:latin typeface="Times New Roman" panose="02020603050405020304" pitchFamily="2" charset="0"/>
                <a:ea typeface="楷体_GB2312" pitchFamily="1" charset="-122"/>
              </a:rPr>
              <a:t>(</a:t>
            </a:r>
            <a:r>
              <a:rPr lang="zh-CN" altLang="en-US" sz="3600" b="1" dirty="0">
                <a:latin typeface="Times New Roman" panose="02020603050405020304" pitchFamily="2" charset="0"/>
                <a:ea typeface="楷体_GB2312" pitchFamily="1" charset="-122"/>
              </a:rPr>
              <a:t>Winston Royce</a:t>
            </a:r>
            <a:r>
              <a:rPr lang="en-US" altLang="zh-CN" sz="3600" b="1" dirty="0">
                <a:latin typeface="Times New Roman" panose="02020603050405020304" pitchFamily="2" charset="0"/>
                <a:ea typeface="楷体_GB2312" pitchFamily="1" charset="-122"/>
              </a:rPr>
              <a:t>)</a:t>
            </a:r>
            <a:r>
              <a:rPr lang="zh-CN" altLang="en-US" sz="3600" b="1" dirty="0">
                <a:latin typeface="Times New Roman" panose="02020603050405020304" pitchFamily="2" charset="0"/>
                <a:ea typeface="楷体_GB2312" pitchFamily="1" charset="-122"/>
              </a:rPr>
              <a:t>提出</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瀑布过程模型强调阶段的划分及其顺序性、各阶段工作及其文档的完备性</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是一种严格线性的、按阶段顺序的、逐步细化的开发模式</a:t>
            </a:r>
            <a:endParaRPr lang="zh-CN" altLang="en-US" sz="3600" b="1">
              <a:latin typeface="Arial" panose="020B0604020202020204" pitchFamily="34" charset="0"/>
              <a:ea typeface="楷体_GB2312" pitchFamily="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7409"/>
          <p:cNvSpPr>
            <a:spLocks noGrp="1" noRot="1"/>
          </p:cNvSpPr>
          <p:nvPr>
            <p:ph type="title"/>
          </p:nvPr>
        </p:nvSpPr>
        <p:spPr>
          <a:xfrm>
            <a:off x="250825" y="188913"/>
            <a:ext cx="8540750" cy="1143000"/>
          </a:xfrm>
        </p:spPr>
        <p:txBody>
          <a:bodyPr anchor="ctr"/>
          <a:p>
            <a:pPr algn="l"/>
            <a:r>
              <a:rPr lang="en-US" altLang="zh-CN"/>
              <a:t>1.1 </a:t>
            </a:r>
            <a:r>
              <a:rPr lang="zh-CN" altLang="en-US"/>
              <a:t>软件、软件危机和软件工程</a:t>
            </a:r>
            <a:endParaRPr lang="zh-CN" altLang="en-US"/>
          </a:p>
        </p:txBody>
      </p:sp>
      <p:pic>
        <p:nvPicPr>
          <p:cNvPr id="26626" name="图片 17410" descr="01-01"/>
          <p:cNvPicPr>
            <a:picLocks noChangeAspect="1"/>
          </p:cNvPicPr>
          <p:nvPr/>
        </p:nvPicPr>
        <p:blipFill>
          <a:blip r:embed="rId1"/>
          <a:srcRect l="2930"/>
          <a:stretch>
            <a:fillRect/>
          </a:stretch>
        </p:blipFill>
        <p:spPr>
          <a:xfrm>
            <a:off x="1042988" y="1030288"/>
            <a:ext cx="7010400" cy="5567362"/>
          </a:xfrm>
          <a:prstGeom prst="rect">
            <a:avLst/>
          </a:prstGeom>
          <a:solidFill>
            <a:srgbClr val="FFFFFF">
              <a:alpha val="0"/>
            </a:srgbClr>
          </a:solid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8433"/>
          <p:cNvSpPr>
            <a:spLocks noGrp="1" noRot="1"/>
          </p:cNvSpPr>
          <p:nvPr>
            <p:ph type="title"/>
          </p:nvPr>
        </p:nvSpPr>
        <p:spPr>
          <a:xfrm>
            <a:off x="250825" y="188913"/>
            <a:ext cx="8540750" cy="1143000"/>
          </a:xfrm>
        </p:spPr>
        <p:txBody>
          <a:bodyPr anchor="ctr"/>
          <a:p>
            <a:pPr algn="l"/>
            <a:r>
              <a:rPr lang="en-US" altLang="zh-CN"/>
              <a:t>1.1 </a:t>
            </a:r>
            <a:r>
              <a:rPr lang="zh-CN" altLang="en-US"/>
              <a:t>软件、软件危机和软件工程</a:t>
            </a:r>
            <a:endParaRPr lang="zh-CN" altLang="en-US"/>
          </a:p>
        </p:txBody>
      </p:sp>
      <p:sp>
        <p:nvSpPr>
          <p:cNvPr id="18435" name="矩形 18434"/>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3. </a:t>
            </a:r>
            <a:r>
              <a:rPr lang="zh-CN" altLang="en-US" sz="4000" b="1">
                <a:solidFill>
                  <a:srgbClr val="FF3300"/>
                </a:solidFill>
                <a:latin typeface="Arial" panose="020B0604020202020204" pitchFamily="34" charset="0"/>
                <a:ea typeface="华文行楷" panose="02010800040101010101" pitchFamily="2" charset="-122"/>
              </a:rPr>
              <a:t>软件过程模型</a:t>
            </a:r>
            <a:r>
              <a:rPr lang="en-US" altLang="zh-CN" sz="4000" b="1">
                <a:solidFill>
                  <a:srgbClr val="FF3300"/>
                </a:solidFill>
                <a:latin typeface="Times New Roman" panose="02020603050405020304" pitchFamily="2" charset="0"/>
                <a:ea typeface="华文行楷" panose="02010800040101010101" pitchFamily="2" charset="-122"/>
              </a:rPr>
              <a:t>—</a:t>
            </a:r>
            <a:r>
              <a:rPr lang="zh-CN" altLang="en-US" sz="4000" b="1">
                <a:solidFill>
                  <a:srgbClr val="FF3300"/>
                </a:solidFill>
                <a:latin typeface="Arial" panose="020B0604020202020204" pitchFamily="34" charset="0"/>
                <a:ea typeface="华文行楷" panose="02010800040101010101" pitchFamily="2" charset="-122"/>
              </a:rPr>
              <a:t>螺旋过程模型</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螺旋过程模型的基本思路是，依据前一个版本的结果构造新的版本</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这个不断重复迭代的过程形成了一个螺旋上升的路径</a:t>
            </a:r>
            <a:endParaRPr lang="zh-CN" altLang="en-US" sz="36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xEl>
                                              <p:charRg st="17" end="47"/>
                                            </p:txEl>
                                          </p:spTgt>
                                        </p:tgtEl>
                                        <p:attrNameLst>
                                          <p:attrName>style.visibility</p:attrName>
                                        </p:attrNameLst>
                                      </p:cBhvr>
                                      <p:to>
                                        <p:strVal val="visible"/>
                                      </p:to>
                                    </p:set>
                                    <p:animEffect transition="in" filter="blinds(horizontal)">
                                      <p:cBhvr>
                                        <p:cTn id="7" dur="500"/>
                                        <p:tgtEl>
                                          <p:spTgt spid="18435">
                                            <p:txEl>
                                              <p:charRg st="17" end="4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435">
                                            <p:txEl>
                                              <p:charRg st="47" end="71"/>
                                            </p:txEl>
                                          </p:spTgt>
                                        </p:tgtEl>
                                        <p:attrNameLst>
                                          <p:attrName>style.visibility</p:attrName>
                                        </p:attrNameLst>
                                      </p:cBhvr>
                                      <p:to>
                                        <p:strVal val="visible"/>
                                      </p:to>
                                    </p:set>
                                    <p:animEffect transition="in" filter="blinds(horizontal)">
                                      <p:cBhvr>
                                        <p:cTn id="12" dur="500"/>
                                        <p:tgtEl>
                                          <p:spTgt spid="18435">
                                            <p:txEl>
                                              <p:charRg st="47" end="7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900430" y="260350"/>
            <a:ext cx="7315200" cy="6565265"/>
            <a:chOff x="1418" y="410"/>
            <a:chExt cx="11520" cy="10339"/>
          </a:xfrm>
        </p:grpSpPr>
        <p:sp>
          <p:nvSpPr>
            <p:cNvPr id="19458" name="矩形 19457"/>
            <p:cNvSpPr/>
            <p:nvPr/>
          </p:nvSpPr>
          <p:spPr>
            <a:xfrm>
              <a:off x="2413" y="4078"/>
              <a:ext cx="340" cy="407"/>
            </a:xfrm>
            <a:prstGeom prst="rect">
              <a:avLst/>
            </a:prstGeom>
            <a:noFill/>
            <a:ln w="9525">
              <a:noFill/>
            </a:ln>
          </p:spPr>
          <p:txBody>
            <a:bodyPr wrap="none" lIns="0" tIns="0" rIns="0" bIns="0" anchor="t">
              <a:spAutoFit/>
            </a:bodyPr>
            <a:p>
              <a:pPr algn="ctr"/>
              <a:r>
                <a:rPr lang="en-US" altLang="zh-CN" sz="1700">
                  <a:solidFill>
                    <a:srgbClr val="000000"/>
                  </a:solidFill>
                  <a:latin typeface="宋体" panose="02010600030101010101" pitchFamily="2" charset="-122"/>
                  <a:ea typeface="宋体" panose="02010600030101010101" pitchFamily="2" charset="-122"/>
                </a:rPr>
                <a:t>  </a:t>
              </a:r>
              <a:endParaRPr lang="en-US" altLang="zh-CN" sz="2400">
                <a:latin typeface="Times New Roman" panose="02020603050405020304" pitchFamily="2" charset="0"/>
                <a:ea typeface="宋体" panose="02010600030101010101" pitchFamily="2" charset="-122"/>
              </a:endParaRPr>
            </a:p>
          </p:txBody>
        </p:sp>
        <p:pic>
          <p:nvPicPr>
            <p:cNvPr id="19459" name="图片 19458"/>
            <p:cNvPicPr>
              <a:picLocks noChangeAspect="1"/>
            </p:cNvPicPr>
            <p:nvPr/>
          </p:nvPicPr>
          <p:blipFill>
            <a:blip r:embed="rId1"/>
            <a:stretch>
              <a:fillRect/>
            </a:stretch>
          </p:blipFill>
          <p:spPr>
            <a:xfrm>
              <a:off x="1418" y="410"/>
              <a:ext cx="11520" cy="4863"/>
            </a:xfrm>
            <a:prstGeom prst="rect">
              <a:avLst/>
            </a:prstGeom>
            <a:noFill/>
            <a:ln w="9525">
              <a:noFill/>
            </a:ln>
          </p:spPr>
        </p:pic>
        <p:sp>
          <p:nvSpPr>
            <p:cNvPr id="19460" name="矩形 19459"/>
            <p:cNvSpPr/>
            <p:nvPr/>
          </p:nvSpPr>
          <p:spPr>
            <a:xfrm>
              <a:off x="2413" y="9390"/>
              <a:ext cx="340" cy="408"/>
            </a:xfrm>
            <a:prstGeom prst="rect">
              <a:avLst/>
            </a:prstGeom>
            <a:noFill/>
            <a:ln w="9525">
              <a:noFill/>
            </a:ln>
          </p:spPr>
          <p:txBody>
            <a:bodyPr wrap="none" lIns="0" tIns="0" rIns="0" bIns="0" anchor="t">
              <a:spAutoFit/>
            </a:bodyPr>
            <a:p>
              <a:pPr algn="ctr"/>
              <a:r>
                <a:rPr lang="en-US" altLang="zh-CN" sz="1700">
                  <a:solidFill>
                    <a:srgbClr val="000000"/>
                  </a:solidFill>
                  <a:latin typeface="宋体" panose="02010600030101010101" pitchFamily="2" charset="-122"/>
                  <a:ea typeface="宋体" panose="02010600030101010101" pitchFamily="2" charset="-122"/>
                </a:rPr>
                <a:t>  </a:t>
              </a:r>
              <a:endParaRPr lang="en-US" altLang="zh-CN" sz="2400">
                <a:latin typeface="Times New Roman" panose="02020603050405020304" pitchFamily="2" charset="0"/>
                <a:ea typeface="宋体" panose="02010600030101010101" pitchFamily="2" charset="-122"/>
              </a:endParaRPr>
            </a:p>
          </p:txBody>
        </p:sp>
        <p:pic>
          <p:nvPicPr>
            <p:cNvPr id="19461" name="图片 19460"/>
            <p:cNvPicPr>
              <a:picLocks noChangeAspect="1"/>
            </p:cNvPicPr>
            <p:nvPr/>
          </p:nvPicPr>
          <p:blipFill>
            <a:blip r:embed="rId2"/>
            <a:stretch>
              <a:fillRect/>
            </a:stretch>
          </p:blipFill>
          <p:spPr>
            <a:xfrm>
              <a:off x="1418" y="5173"/>
              <a:ext cx="11520" cy="5577"/>
            </a:xfrm>
            <a:prstGeom prst="rect">
              <a:avLst/>
            </a:prstGeom>
            <a:noFill/>
            <a:ln w="9525">
              <a:noFill/>
            </a:ln>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20481"/>
          <p:cNvSpPr>
            <a:spLocks noGrp="1" noRot="1"/>
          </p:cNvSpPr>
          <p:nvPr>
            <p:ph type="title"/>
          </p:nvPr>
        </p:nvSpPr>
        <p:spPr>
          <a:xfrm>
            <a:off x="250825" y="44450"/>
            <a:ext cx="8540750" cy="1143000"/>
          </a:xfrm>
        </p:spPr>
        <p:txBody>
          <a:bodyPr anchor="ctr"/>
          <a:p>
            <a:pPr algn="l"/>
            <a:r>
              <a:rPr lang="en-US" altLang="zh-CN"/>
              <a:t>1.1 </a:t>
            </a:r>
            <a:r>
              <a:rPr lang="zh-CN" altLang="en-US"/>
              <a:t>软件、软件危机和软件工程</a:t>
            </a:r>
            <a:endParaRPr lang="zh-CN" altLang="en-US"/>
          </a:p>
        </p:txBody>
      </p:sp>
      <p:sp>
        <p:nvSpPr>
          <p:cNvPr id="20483" name="矩形 20482"/>
          <p:cNvSpPr>
            <a:spLocks noRot="1"/>
          </p:cNvSpPr>
          <p:nvPr/>
        </p:nvSpPr>
        <p:spPr>
          <a:xfrm>
            <a:off x="323850" y="908050"/>
            <a:ext cx="8424863"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3. </a:t>
            </a:r>
            <a:r>
              <a:rPr lang="zh-CN" altLang="en-US" sz="4000" b="1">
                <a:solidFill>
                  <a:srgbClr val="FF3300"/>
                </a:solidFill>
                <a:latin typeface="Arial" panose="020B0604020202020204" pitchFamily="34" charset="0"/>
                <a:ea typeface="华文行楷" panose="02010800040101010101" pitchFamily="2" charset="-122"/>
              </a:rPr>
              <a:t>软件过程模型</a:t>
            </a:r>
            <a:r>
              <a:rPr lang="en-US" altLang="zh-CN" sz="4000" b="1">
                <a:solidFill>
                  <a:srgbClr val="FF3300"/>
                </a:solidFill>
                <a:latin typeface="Times New Roman" panose="02020603050405020304" pitchFamily="2" charset="0"/>
                <a:ea typeface="华文行楷" panose="02010800040101010101" pitchFamily="2" charset="-122"/>
              </a:rPr>
              <a:t>—</a:t>
            </a:r>
            <a:r>
              <a:rPr lang="zh-CN" altLang="en-US" sz="4000" b="1">
                <a:solidFill>
                  <a:srgbClr val="FF3300"/>
                </a:solidFill>
                <a:latin typeface="Arial" panose="020B0604020202020204" pitchFamily="34" charset="0"/>
                <a:ea typeface="华文行楷" panose="02010800040101010101" pitchFamily="2" charset="-122"/>
              </a:rPr>
              <a:t>增量过程模型</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增量过程模型是用一种几乎连续的过程小幅度地推进项目</a:t>
            </a:r>
            <a:endParaRPr lang="zh-CN" altLang="en-US" sz="3400" b="1">
              <a:latin typeface="Arial" panose="020B0604020202020204" pitchFamily="34" charset="0"/>
              <a:ea typeface="楷体_GB2312" pitchFamily="1" charset="-122"/>
            </a:endParaRPr>
          </a:p>
        </p:txBody>
      </p:sp>
      <p:graphicFrame>
        <p:nvGraphicFramePr>
          <p:cNvPr id="20484" name="对象 20483"/>
          <p:cNvGraphicFramePr>
            <a:graphicFrameLocks noChangeAspect="1"/>
          </p:cNvGraphicFramePr>
          <p:nvPr/>
        </p:nvGraphicFramePr>
        <p:xfrm>
          <a:off x="381000" y="2771775"/>
          <a:ext cx="8382000" cy="3970338"/>
        </p:xfrm>
        <a:graphic>
          <a:graphicData uri="http://schemas.openxmlformats.org/presentationml/2006/ole">
            <mc:AlternateContent xmlns:mc="http://schemas.openxmlformats.org/markup-compatibility/2006">
              <mc:Choice xmlns:v="urn:schemas-microsoft-com:vml" Requires="v">
                <p:oleObj spid="_x0000_s3076" name="" r:id="rId1" imgW="4164965" imgH="2098040" progId="Word.Picture.8">
                  <p:embed/>
                </p:oleObj>
              </mc:Choice>
              <mc:Fallback>
                <p:oleObj name="" r:id="rId1" imgW="4164965" imgH="2098040" progId="Word.Picture.8">
                  <p:embed/>
                  <p:pic>
                    <p:nvPicPr>
                      <p:cNvPr id="0" name="图片 3075"/>
                      <p:cNvPicPr/>
                      <p:nvPr/>
                    </p:nvPicPr>
                    <p:blipFill>
                      <a:blip r:embed="rId2"/>
                      <a:srcRect t="4472" b="1787"/>
                      <a:stretch>
                        <a:fillRect/>
                      </a:stretch>
                    </p:blipFill>
                    <p:spPr>
                      <a:xfrm>
                        <a:off x="381000" y="2771775"/>
                        <a:ext cx="8382000" cy="3970338"/>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3">
                                            <p:txEl>
                                              <p:charRg st="17" end="43"/>
                                            </p:txEl>
                                          </p:spTgt>
                                        </p:tgtEl>
                                        <p:attrNameLst>
                                          <p:attrName>style.visibility</p:attrName>
                                        </p:attrNameLst>
                                      </p:cBhvr>
                                      <p:to>
                                        <p:strVal val="visible"/>
                                      </p:to>
                                    </p:set>
                                    <p:animEffect transition="in" filter="blinds(horizontal)">
                                      <p:cBhvr>
                                        <p:cTn id="7" dur="500"/>
                                        <p:tgtEl>
                                          <p:spTgt spid="20483">
                                            <p:txEl>
                                              <p:charRg st="17" end="4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 calcmode="lin" valueType="num">
                                      <p:cBhvr additive="base">
                                        <p:cTn id="12" dur="500" fill="hold"/>
                                        <p:tgtEl>
                                          <p:spTgt spid="20484"/>
                                        </p:tgtEl>
                                        <p:attrNameLst>
                                          <p:attrName>ppt_x</p:attrName>
                                        </p:attrNameLst>
                                      </p:cBhvr>
                                      <p:tavLst>
                                        <p:tav tm="0">
                                          <p:val>
                                            <p:strVal val="#ppt_x"/>
                                          </p:val>
                                        </p:tav>
                                        <p:tav tm="100000">
                                          <p:val>
                                            <p:strVal val="#ppt_x"/>
                                          </p:val>
                                        </p:tav>
                                      </p:tavLst>
                                    </p:anim>
                                    <p:anim calcmode="lin" valueType="num">
                                      <p:cBhvr additive="base">
                                        <p:cTn id="13"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24485" y="448945"/>
            <a:ext cx="8113395" cy="768350"/>
          </a:xfrm>
          <a:prstGeom prst="rect">
            <a:avLst/>
          </a:prstGeom>
          <a:noFill/>
        </p:spPr>
        <p:txBody>
          <a:bodyPr wrap="square" rtlCol="0" anchor="t">
            <a:spAutoFit/>
          </a:bodyPr>
          <a:p>
            <a:pPr marL="571500" indent="-571500">
              <a:lnSpc>
                <a:spcPct val="110000"/>
              </a:lnSpc>
              <a:spcBef>
                <a:spcPts val="700"/>
              </a:spcBef>
              <a:spcAft>
                <a:spcPts val="0"/>
              </a:spcAft>
              <a:buClr>
                <a:schemeClr val="hlink"/>
              </a:buClr>
              <a:buSzPct val="70000"/>
              <a:buFont typeface="Wingdings" panose="05000000000000000000" pitchFamily="2" charset="2"/>
              <a:buChar char="v"/>
            </a:pPr>
            <a:r>
              <a:rPr lang="zh-CN" altLang="en-US" sz="4000" b="1">
                <a:latin typeface="微软雅黑" panose="020B0503020204020204" charset="-122"/>
                <a:ea typeface="微软雅黑" panose="020B0503020204020204" charset="-122"/>
              </a:rPr>
              <a:t>严格考勤制度</a:t>
            </a:r>
            <a:endParaRPr lang="zh-CN" altLang="en-US" sz="4000" b="1">
              <a:latin typeface="微软雅黑" panose="020B0503020204020204" charset="-122"/>
              <a:ea typeface="微软雅黑" panose="020B0503020204020204" charset="-122"/>
            </a:endParaRPr>
          </a:p>
        </p:txBody>
      </p:sp>
      <p:pic>
        <p:nvPicPr>
          <p:cNvPr id="3" name="图片 2" descr="Screenshot_20200906-230851"/>
          <p:cNvPicPr>
            <a:picLocks noChangeAspect="1"/>
          </p:cNvPicPr>
          <p:nvPr/>
        </p:nvPicPr>
        <p:blipFill>
          <a:blip r:embed="rId1"/>
          <a:srcRect b="32884"/>
          <a:stretch>
            <a:fillRect/>
          </a:stretch>
        </p:blipFill>
        <p:spPr>
          <a:xfrm>
            <a:off x="5152390" y="561975"/>
            <a:ext cx="3497580" cy="5216525"/>
          </a:xfrm>
          <a:prstGeom prst="rect">
            <a:avLst/>
          </a:prstGeom>
        </p:spPr>
      </p:pic>
      <p:pic>
        <p:nvPicPr>
          <p:cNvPr id="8" name="图片 7"/>
          <p:cNvPicPr>
            <a:picLocks noChangeAspect="1"/>
          </p:cNvPicPr>
          <p:nvPr/>
        </p:nvPicPr>
        <p:blipFill>
          <a:blip r:embed="rId2"/>
          <a:stretch>
            <a:fillRect/>
          </a:stretch>
        </p:blipFill>
        <p:spPr>
          <a:xfrm>
            <a:off x="324485" y="1584960"/>
            <a:ext cx="4460557" cy="3170396"/>
          </a:xfrm>
          <a:prstGeom prst="rect">
            <a:avLst/>
          </a:prstGeom>
          <a:ln>
            <a:solidFill>
              <a:schemeClr val="accent5">
                <a:lumMod val="1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ppt_y</p:attrName>
                                        </p:attrNameLst>
                                      </p:cBhvr>
                                      <p:tavLst>
                                        <p:tav tm="0">
                                          <p:val>
                                            <p:strVal val="#ppt_y+#ppt_h*1.125000"/>
                                          </p:val>
                                        </p:tav>
                                        <p:tav tm="100000">
                                          <p:val>
                                            <p:strVal val="#ppt_y"/>
                                          </p:val>
                                        </p:tav>
                                      </p:tavLst>
                                    </p:anim>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21505"/>
          <p:cNvSpPr>
            <a:spLocks noGrp="1" noRot="1"/>
          </p:cNvSpPr>
          <p:nvPr>
            <p:ph type="title"/>
          </p:nvPr>
        </p:nvSpPr>
        <p:spPr>
          <a:xfrm>
            <a:off x="250825" y="188913"/>
            <a:ext cx="8540750" cy="1143000"/>
          </a:xfrm>
        </p:spPr>
        <p:txBody>
          <a:bodyPr anchor="ctr"/>
          <a:p>
            <a:pPr algn="l"/>
            <a:r>
              <a:rPr lang="en-US" altLang="zh-CN"/>
              <a:t>1.1 </a:t>
            </a:r>
            <a:r>
              <a:rPr lang="zh-CN" altLang="en-US"/>
              <a:t>软件、软件危机和软件工程</a:t>
            </a:r>
            <a:endParaRPr lang="zh-CN" altLang="en-US"/>
          </a:p>
        </p:txBody>
      </p:sp>
      <p:sp>
        <p:nvSpPr>
          <p:cNvPr id="21507" name="矩形 21506"/>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3. </a:t>
            </a:r>
            <a:r>
              <a:rPr lang="zh-CN" altLang="en-US" sz="4000" b="1">
                <a:solidFill>
                  <a:srgbClr val="FF3300"/>
                </a:solidFill>
                <a:latin typeface="Arial" panose="020B0604020202020204" pitchFamily="34" charset="0"/>
                <a:ea typeface="华文行楷" panose="02010800040101010101" pitchFamily="2" charset="-122"/>
              </a:rPr>
              <a:t>软件过程模型</a:t>
            </a:r>
            <a:r>
              <a:rPr lang="en-US" altLang="zh-CN" sz="4000" b="1">
                <a:solidFill>
                  <a:srgbClr val="FF3300"/>
                </a:solidFill>
                <a:latin typeface="Times New Roman" panose="02020603050405020304" pitchFamily="2" charset="0"/>
                <a:ea typeface="华文行楷" panose="02010800040101010101" pitchFamily="2" charset="-122"/>
              </a:rPr>
              <a:t>—</a:t>
            </a:r>
            <a:r>
              <a:rPr lang="zh-CN" altLang="en-US" sz="4000" b="1">
                <a:solidFill>
                  <a:srgbClr val="FF3300"/>
                </a:solidFill>
                <a:latin typeface="Arial" panose="020B0604020202020204" pitchFamily="34" charset="0"/>
                <a:ea typeface="华文行楷" panose="02010800040101010101" pitchFamily="2" charset="-122"/>
              </a:rPr>
              <a:t>快速原型过程模型</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快速原型过程模型首先是快速进行系统分析，在设计人员和用户的紧密配合下，快速确定软件系统的基本要求，尽快实现一个可运行的、功能简单的原型系统，然后通过对原型系统逐步求精，不断扩充完善得到最终的软件系统</a:t>
            </a:r>
            <a:endParaRPr lang="zh-CN" altLang="en-US" sz="36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7">
                                            <p:txEl>
                                              <p:charRg st="19" end="119"/>
                                            </p:txEl>
                                          </p:spTgt>
                                        </p:tgtEl>
                                        <p:attrNameLst>
                                          <p:attrName>style.visibility</p:attrName>
                                        </p:attrNameLst>
                                      </p:cBhvr>
                                      <p:to>
                                        <p:strVal val="visible"/>
                                      </p:to>
                                    </p:set>
                                    <p:animEffect transition="in" filter="blinds(horizontal)">
                                      <p:cBhvr>
                                        <p:cTn id="7" dur="500"/>
                                        <p:tgtEl>
                                          <p:spTgt spid="21507">
                                            <p:txEl>
                                              <p:charRg st="19" end="1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22529"/>
          <p:cNvSpPr>
            <a:spLocks noGrp="1" noRot="1"/>
          </p:cNvSpPr>
          <p:nvPr>
            <p:ph type="title"/>
          </p:nvPr>
        </p:nvSpPr>
        <p:spPr>
          <a:xfrm>
            <a:off x="250825" y="188913"/>
            <a:ext cx="8540750" cy="1143000"/>
          </a:xfrm>
        </p:spPr>
        <p:txBody>
          <a:bodyPr anchor="ctr"/>
          <a:p>
            <a:pPr algn="l"/>
            <a:r>
              <a:rPr lang="en-US" altLang="zh-CN"/>
              <a:t>1.2 </a:t>
            </a:r>
            <a:r>
              <a:rPr lang="zh-CN" altLang="en-US"/>
              <a:t>软件缺陷与软件故障</a:t>
            </a:r>
            <a:endParaRPr lang="zh-CN" altLang="en-US"/>
          </a:p>
        </p:txBody>
      </p:sp>
      <p:sp>
        <p:nvSpPr>
          <p:cNvPr id="22531" name="矩形 22530"/>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1. </a:t>
            </a:r>
            <a:r>
              <a:rPr lang="zh-CN" altLang="en-US" sz="4000" b="1">
                <a:solidFill>
                  <a:srgbClr val="FF3300"/>
                </a:solidFill>
                <a:latin typeface="Arial" panose="020B0604020202020204" pitchFamily="34" charset="0"/>
                <a:ea typeface="华文行楷" panose="02010800040101010101" pitchFamily="2" charset="-122"/>
              </a:rPr>
              <a:t>基本概念</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a:solidFill>
                  <a:srgbClr val="FF3300"/>
                </a:solidFill>
                <a:latin typeface="Arial" panose="020B0604020202020204" pitchFamily="34" charset="0"/>
                <a:ea typeface="楷体_GB2312" pitchFamily="1" charset="-122"/>
              </a:rPr>
              <a:t>软件缺陷</a:t>
            </a:r>
            <a:r>
              <a:rPr lang="zh-CN" altLang="en-US" sz="3400" b="1">
                <a:latin typeface="Arial" panose="020B0604020202020204" pitchFamily="34" charset="0"/>
                <a:ea typeface="楷体_GB2312" pitchFamily="1" charset="-122"/>
              </a:rPr>
              <a:t>是存在于软件</a:t>
            </a:r>
            <a:r>
              <a:rPr lang="en-US" altLang="zh-CN" sz="3400" b="1">
                <a:latin typeface="Times New Roman" panose="02020603050405020304" pitchFamily="2" charset="0"/>
                <a:ea typeface="宋体" panose="02010600030101010101" pitchFamily="2" charset="-122"/>
              </a:rPr>
              <a:t>(</a:t>
            </a:r>
            <a:r>
              <a:rPr lang="zh-CN" altLang="en-US" sz="3400" b="1">
                <a:latin typeface="Arial" panose="020B0604020202020204" pitchFamily="34" charset="0"/>
                <a:ea typeface="楷体_GB2312" pitchFamily="1" charset="-122"/>
              </a:rPr>
              <a:t>文档、数据、程序</a:t>
            </a:r>
            <a:r>
              <a:rPr lang="en-US" altLang="zh-CN" sz="3400" b="1">
                <a:latin typeface="Times New Roman" panose="02020603050405020304" pitchFamily="2" charset="0"/>
                <a:ea typeface="宋体" panose="02010600030101010101" pitchFamily="2" charset="-122"/>
              </a:rPr>
              <a:t>)</a:t>
            </a:r>
            <a:r>
              <a:rPr lang="zh-CN" altLang="en-US" sz="3400" b="1">
                <a:latin typeface="Arial" panose="020B0604020202020204" pitchFamily="34" charset="0"/>
                <a:ea typeface="楷体_GB2312" pitchFamily="1" charset="-122"/>
              </a:rPr>
              <a:t>之中的那些不希望或不可接受的偏差。其结果是软件运行于某一特定条件时出现软件故障，这时称软件缺陷被激活</a:t>
            </a:r>
            <a:endParaRPr lang="zh-CN" altLang="en-US" sz="34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a:solidFill>
                  <a:srgbClr val="FF3300"/>
                </a:solidFill>
                <a:latin typeface="Arial" panose="020B0604020202020204" pitchFamily="34" charset="0"/>
                <a:ea typeface="楷体_GB2312" pitchFamily="1" charset="-122"/>
              </a:rPr>
              <a:t>软件故障</a:t>
            </a:r>
            <a:r>
              <a:rPr lang="zh-CN" altLang="en-US" sz="3400" b="1">
                <a:latin typeface="Arial" panose="020B0604020202020204" pitchFamily="34" charset="0"/>
                <a:ea typeface="楷体_GB2312" pitchFamily="1" charset="-122"/>
              </a:rPr>
              <a:t>是指软件运行过程中出现的一种不希望或不可接受的内部状态，此时若无适当措施</a:t>
            </a:r>
            <a:r>
              <a:rPr lang="en-US" altLang="zh-CN" sz="3400" b="1">
                <a:latin typeface="Times New Roman" panose="02020603050405020304" pitchFamily="2" charset="0"/>
                <a:ea typeface="宋体" panose="02010600030101010101" pitchFamily="2" charset="-122"/>
              </a:rPr>
              <a:t>(</a:t>
            </a:r>
            <a:r>
              <a:rPr lang="zh-CN" altLang="en-US" sz="3400" b="1">
                <a:latin typeface="Arial" panose="020B0604020202020204" pitchFamily="34" charset="0"/>
                <a:ea typeface="楷体_GB2312" pitchFamily="1" charset="-122"/>
              </a:rPr>
              <a:t>容错</a:t>
            </a:r>
            <a:r>
              <a:rPr lang="en-US" altLang="zh-CN" sz="3400" b="1">
                <a:latin typeface="Times New Roman" panose="02020603050405020304" pitchFamily="2" charset="0"/>
                <a:ea typeface="宋体" panose="02010600030101010101" pitchFamily="2" charset="-122"/>
              </a:rPr>
              <a:t>)</a:t>
            </a:r>
            <a:r>
              <a:rPr lang="zh-CN" altLang="en-US" sz="3400" b="1">
                <a:latin typeface="Arial" panose="020B0604020202020204" pitchFamily="34" charset="0"/>
                <a:ea typeface="楷体_GB2312" pitchFamily="1" charset="-122"/>
              </a:rPr>
              <a:t>加以及时处理，便产生软件失效</a:t>
            </a:r>
            <a:endParaRPr lang="zh-CN" altLang="en-US" sz="34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xEl>
                                              <p:charRg st="8" end="79"/>
                                            </p:txEl>
                                          </p:spTgt>
                                        </p:tgtEl>
                                        <p:attrNameLst>
                                          <p:attrName>style.visibility</p:attrName>
                                        </p:attrNameLst>
                                      </p:cBhvr>
                                      <p:to>
                                        <p:strVal val="visible"/>
                                      </p:to>
                                    </p:set>
                                    <p:animEffect transition="in" filter="blinds(horizontal)">
                                      <p:cBhvr>
                                        <p:cTn id="7" dur="500"/>
                                        <p:tgtEl>
                                          <p:spTgt spid="22531">
                                            <p:txEl>
                                              <p:charRg st="8" end="7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1">
                                            <p:txEl>
                                              <p:charRg st="79" end="138"/>
                                            </p:txEl>
                                          </p:spTgt>
                                        </p:tgtEl>
                                        <p:attrNameLst>
                                          <p:attrName>style.visibility</p:attrName>
                                        </p:attrNameLst>
                                      </p:cBhvr>
                                      <p:to>
                                        <p:strVal val="visible"/>
                                      </p:to>
                                    </p:set>
                                    <p:animEffect transition="in" filter="blinds(horizontal)">
                                      <p:cBhvr>
                                        <p:cTn id="12" dur="500"/>
                                        <p:tgtEl>
                                          <p:spTgt spid="22531">
                                            <p:txEl>
                                              <p:charRg st="79" end="1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内容占位符 23553"/>
          <p:cNvSpPr>
            <a:spLocks noGrp="1" noRot="1"/>
          </p:cNvSpPr>
          <p:nvPr>
            <p:ph idx="1"/>
          </p:nvPr>
        </p:nvSpPr>
        <p:spPr>
          <a:xfrm>
            <a:off x="468313" y="1268413"/>
            <a:ext cx="8280400" cy="4824412"/>
          </a:xfrm>
        </p:spPr>
        <p:txBody>
          <a:bodyPr anchor="t"/>
          <a:p>
            <a:pPr marL="609600" indent="-609600">
              <a:lnSpc>
                <a:spcPct val="110000"/>
              </a:lnSpc>
              <a:spcBef>
                <a:spcPct val="5000"/>
              </a:spcBef>
              <a:spcAft>
                <a:spcPct val="5000"/>
              </a:spcAft>
            </a:pPr>
            <a:r>
              <a:rPr lang="zh-CN" altLang="en-US" sz="3000"/>
              <a:t>软件未达到产品说明书中已经标明的功能；</a:t>
            </a:r>
            <a:endParaRPr lang="zh-CN" altLang="en-US" sz="3000"/>
          </a:p>
          <a:p>
            <a:pPr marL="609600" indent="-609600">
              <a:lnSpc>
                <a:spcPct val="110000"/>
              </a:lnSpc>
              <a:spcBef>
                <a:spcPct val="5000"/>
              </a:spcBef>
              <a:spcAft>
                <a:spcPct val="5000"/>
              </a:spcAft>
            </a:pPr>
            <a:r>
              <a:rPr lang="zh-CN" altLang="en-US" sz="3000"/>
              <a:t>软件出现了产品说明书中指明不会出现的错误；</a:t>
            </a:r>
            <a:endParaRPr lang="zh-CN" altLang="en-US" sz="3000"/>
          </a:p>
          <a:p>
            <a:pPr marL="609600" indent="-609600">
              <a:lnSpc>
                <a:spcPct val="110000"/>
              </a:lnSpc>
              <a:spcBef>
                <a:spcPct val="5000"/>
              </a:spcBef>
              <a:spcAft>
                <a:spcPct val="5000"/>
              </a:spcAft>
            </a:pPr>
            <a:r>
              <a:rPr lang="zh-CN" altLang="en-US" sz="3000"/>
              <a:t>软件未达到产品说明书中虽未指出但应当达到的目标；</a:t>
            </a:r>
            <a:endParaRPr lang="zh-CN" altLang="en-US" sz="3000"/>
          </a:p>
          <a:p>
            <a:pPr marL="609600" indent="-609600">
              <a:lnSpc>
                <a:spcPct val="110000"/>
              </a:lnSpc>
              <a:spcBef>
                <a:spcPct val="5000"/>
              </a:spcBef>
              <a:spcAft>
                <a:spcPct val="5000"/>
              </a:spcAft>
            </a:pPr>
            <a:r>
              <a:rPr lang="zh-CN" altLang="en-US" sz="3000"/>
              <a:t>软件功能超出了产品说明书中指出的范围；</a:t>
            </a:r>
            <a:endParaRPr lang="zh-CN" altLang="en-US" sz="3000"/>
          </a:p>
          <a:p>
            <a:pPr marL="609600" indent="-609600">
              <a:lnSpc>
                <a:spcPct val="110000"/>
              </a:lnSpc>
              <a:spcBef>
                <a:spcPct val="5000"/>
              </a:spcBef>
              <a:spcAft>
                <a:spcPct val="5000"/>
              </a:spcAft>
            </a:pPr>
            <a:r>
              <a:rPr lang="zh-CN" altLang="en-US" sz="3000"/>
              <a:t>软件测试人员认为软件难以理解、不易使用，或者最终用户认为该软件使用效果不良。</a:t>
            </a:r>
            <a:r>
              <a:rPr lang="zh-CN" altLang="en-US"/>
              <a:t> </a:t>
            </a:r>
            <a:endParaRPr lang="zh-CN" altLang="en-US"/>
          </a:p>
        </p:txBody>
      </p:sp>
      <p:sp>
        <p:nvSpPr>
          <p:cNvPr id="23555" name="圆角矩形 23554">
            <a:hlinkClick r:id="rId1" action="ppaction://hlinksldjump"/>
          </p:cNvPr>
          <p:cNvSpPr/>
          <p:nvPr/>
        </p:nvSpPr>
        <p:spPr>
          <a:xfrm>
            <a:off x="755650" y="404813"/>
            <a:ext cx="7561263" cy="574675"/>
          </a:xfrm>
          <a:prstGeom prst="roundRect">
            <a:avLst>
              <a:gd name="adj" fmla="val 50000"/>
            </a:avLst>
          </a:prstGeom>
          <a:solidFill>
            <a:srgbClr val="6600FF">
              <a:alpha val="98999"/>
            </a:srgbClr>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p>
            <a:pPr algn="ctr" eaLnBrk="0" fontAlgn="base" hangingPunct="0"/>
            <a:r>
              <a:rPr lang="zh-CN" altLang="en-US" sz="2800" b="1" strike="noStrike" noProof="1">
                <a:solidFill>
                  <a:schemeClr val="bg1"/>
                </a:solidFill>
                <a:effectLst>
                  <a:outerShdw blurRad="38100" dist="38100" dir="2700000">
                    <a:srgbClr val="000000"/>
                  </a:outerShdw>
                </a:effectLst>
                <a:latin typeface="楷体_GB2312" pitchFamily="1" charset="-122"/>
                <a:ea typeface="楷体_GB2312" pitchFamily="1" charset="-122"/>
                <a:cs typeface="+mn-cs"/>
              </a:rPr>
              <a:t>软件缺陷</a:t>
            </a:r>
            <a:r>
              <a:rPr lang="en-US" altLang="zh-CN" sz="2800" b="1" strike="noStrike" noProof="1">
                <a:solidFill>
                  <a:schemeClr val="bg1"/>
                </a:solidFill>
                <a:effectLst>
                  <a:outerShdw blurRad="38100" dist="38100" dir="2700000">
                    <a:srgbClr val="000000"/>
                  </a:outerShdw>
                </a:effectLst>
                <a:latin typeface="楷体_GB2312" pitchFamily="1" charset="-122"/>
                <a:ea typeface="楷体_GB2312" pitchFamily="1" charset="-122"/>
                <a:cs typeface="+mn-cs"/>
              </a:rPr>
              <a:t>(</a:t>
            </a:r>
            <a:r>
              <a:rPr lang="en-US" altLang="zh-CN" sz="2800" b="1" strike="noStrike" noProof="1">
                <a:solidFill>
                  <a:schemeClr val="bg1"/>
                </a:solidFill>
                <a:effectLst>
                  <a:outerShdw blurRad="38100" dist="38100" dir="2700000">
                    <a:srgbClr val="000000"/>
                  </a:outerShdw>
                </a:effectLst>
                <a:latin typeface="Arial" panose="020B0604020202020204" pitchFamily="34" charset="0"/>
                <a:ea typeface="楷体_GB2312" pitchFamily="1" charset="-122"/>
                <a:cs typeface="+mn-cs"/>
              </a:rPr>
              <a:t>software bug</a:t>
            </a:r>
            <a:r>
              <a:rPr lang="en-US" altLang="zh-CN" sz="2800" b="1" strike="noStrike" noProof="1">
                <a:solidFill>
                  <a:schemeClr val="bg1"/>
                </a:solidFill>
                <a:effectLst>
                  <a:outerShdw blurRad="38100" dist="38100" dir="2700000">
                    <a:srgbClr val="000000"/>
                  </a:outerShdw>
                </a:effectLst>
                <a:latin typeface="楷体_GB2312" pitchFamily="1" charset="-122"/>
                <a:ea typeface="楷体_GB2312" pitchFamily="1" charset="-122"/>
                <a:cs typeface="+mn-cs"/>
              </a:rPr>
              <a:t>)</a:t>
            </a:r>
            <a:r>
              <a:rPr lang="zh-CN" altLang="en-US" sz="2800" b="1" strike="noStrike" noProof="1">
                <a:solidFill>
                  <a:schemeClr val="bg1"/>
                </a:solidFill>
                <a:effectLst>
                  <a:outerShdw blurRad="38100" dist="38100" dir="2700000">
                    <a:srgbClr val="000000"/>
                  </a:outerShdw>
                </a:effectLst>
                <a:latin typeface="楷体_GB2312" pitchFamily="1" charset="-122"/>
                <a:ea typeface="楷体_GB2312" pitchFamily="1" charset="-122"/>
                <a:cs typeface="+mn-cs"/>
              </a:rPr>
              <a:t>的主要类型</a:t>
            </a:r>
            <a:r>
              <a:rPr lang="zh-CN" altLang="en-US" sz="2800" b="1" strike="noStrike" noProof="1">
                <a:solidFill>
                  <a:schemeClr val="bg1"/>
                </a:solidFill>
                <a:latin typeface="楷体_GB2312" pitchFamily="1" charset="-122"/>
                <a:ea typeface="楷体_GB2312" pitchFamily="1" charset="-122"/>
                <a:cs typeface="+mn-cs"/>
              </a:rPr>
              <a:t> </a:t>
            </a:r>
            <a:endParaRPr lang="zh-CN" altLang="en-US" sz="2800" b="1" strike="noStrike" noProof="1">
              <a:solidFill>
                <a:schemeClr val="bg1"/>
              </a:solidFill>
              <a:effectLst>
                <a:outerShdw blurRad="38100" dist="38100" dir="2700000">
                  <a:srgbClr val="000000"/>
                </a:outerShdw>
              </a:effectLst>
              <a:latin typeface="楷体_GB2312" pitchFamily="1" charset="-122"/>
              <a:ea typeface="楷体_GB2312" pitchFamily="1" charset="-122"/>
            </a:endParaRPr>
          </a:p>
        </p:txBody>
      </p:sp>
      <p:sp>
        <p:nvSpPr>
          <p:cNvPr id="23556" name="矩形 23555">
            <a:hlinkClick r:id="rId2" action="ppaction://hlinksldjump"/>
          </p:cNvPr>
          <p:cNvSpPr/>
          <p:nvPr/>
        </p:nvSpPr>
        <p:spPr>
          <a:xfrm>
            <a:off x="1692275" y="5805488"/>
            <a:ext cx="6983413" cy="5762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r>
              <a:rPr lang="en-US" altLang="zh-CN" sz="2400" b="1">
                <a:latin typeface="Arial" panose="020B0604020202020204" pitchFamily="34" charset="0"/>
                <a:ea typeface="黑体" panose="02010609060101010101" pitchFamily="2" charset="-122"/>
              </a:rPr>
              <a:t>《</a:t>
            </a:r>
            <a:r>
              <a:rPr lang="zh-CN" altLang="en-US" sz="2400" b="1">
                <a:latin typeface="Arial" panose="020B0604020202020204" pitchFamily="34" charset="0"/>
                <a:ea typeface="黑体" panose="02010609060101010101" pitchFamily="2" charset="-122"/>
              </a:rPr>
              <a:t>软件测试</a:t>
            </a:r>
            <a:r>
              <a:rPr lang="en-US" altLang="zh-CN" sz="2400" b="1">
                <a:latin typeface="Arial" panose="020B0604020202020204" pitchFamily="34" charset="0"/>
                <a:ea typeface="黑体" panose="02010609060101010101" pitchFamily="2" charset="-122"/>
              </a:rPr>
              <a:t>》 (</a:t>
            </a:r>
            <a:r>
              <a:rPr lang="zh-CN" altLang="en-US" sz="2400" b="1">
                <a:latin typeface="Arial" panose="020B0604020202020204" pitchFamily="34" charset="0"/>
                <a:ea typeface="黑体" panose="02010609060101010101" pitchFamily="2" charset="-122"/>
              </a:rPr>
              <a:t>美</a:t>
            </a:r>
            <a:r>
              <a:rPr lang="en-US" altLang="zh-CN" sz="2400" b="1">
                <a:latin typeface="Arial" panose="020B0604020202020204" pitchFamily="34" charset="0"/>
                <a:ea typeface="黑体" panose="02010609060101010101" pitchFamily="2" charset="-122"/>
              </a:rPr>
              <a:t>) Ron Patton</a:t>
            </a:r>
            <a:r>
              <a:rPr lang="zh-CN" altLang="en-US" sz="2400" b="1">
                <a:latin typeface="Arial" panose="020B0604020202020204" pitchFamily="34" charset="0"/>
                <a:ea typeface="黑体" panose="02010609060101010101" pitchFamily="2" charset="-122"/>
              </a:rPr>
              <a:t>著  机械工业出版社</a:t>
            </a:r>
            <a:endParaRPr lang="zh-CN" altLang="en-US" sz="2400" b="1">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additive="base">
                                        <p:cTn id="7" dur="500" fill="hold"/>
                                        <p:tgtEl>
                                          <p:spTgt spid="23556"/>
                                        </p:tgtEl>
                                        <p:attrNameLst>
                                          <p:attrName>ppt_x</p:attrName>
                                        </p:attrNameLst>
                                      </p:cBhvr>
                                      <p:tavLst>
                                        <p:tav tm="0">
                                          <p:val>
                                            <p:strVal val="#ppt_x"/>
                                          </p:val>
                                        </p:tav>
                                        <p:tav tm="100000">
                                          <p:val>
                                            <p:strVal val="#ppt_x"/>
                                          </p:val>
                                        </p:tav>
                                      </p:tavLst>
                                    </p:anim>
                                    <p:anim calcmode="lin" valueType="num">
                                      <p:cBhvr additive="base">
                                        <p:cTn id="8"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3554">
                                            <p:txEl>
                                              <p:charRg st="0" end="20"/>
                                            </p:txEl>
                                          </p:spTgt>
                                        </p:tgtEl>
                                        <p:attrNameLst>
                                          <p:attrName>style.visibility</p:attrName>
                                        </p:attrNameLst>
                                      </p:cBhvr>
                                      <p:to>
                                        <p:strVal val="visible"/>
                                      </p:to>
                                    </p:set>
                                    <p:animEffect transition="in" filter="blinds(horizontal)">
                                      <p:cBhvr>
                                        <p:cTn id="13" dur="500"/>
                                        <p:tgtEl>
                                          <p:spTgt spid="23554">
                                            <p:txEl>
                                              <p:charRg st="0" end="2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3554">
                                            <p:txEl>
                                              <p:charRg st="20" end="42"/>
                                            </p:txEl>
                                          </p:spTgt>
                                        </p:tgtEl>
                                        <p:attrNameLst>
                                          <p:attrName>style.visibility</p:attrName>
                                        </p:attrNameLst>
                                      </p:cBhvr>
                                      <p:to>
                                        <p:strVal val="visible"/>
                                      </p:to>
                                    </p:set>
                                    <p:animEffect transition="in" filter="blinds(horizontal)">
                                      <p:cBhvr>
                                        <p:cTn id="18" dur="500"/>
                                        <p:tgtEl>
                                          <p:spTgt spid="23554">
                                            <p:txEl>
                                              <p:charRg st="20" end="4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3554">
                                            <p:txEl>
                                              <p:charRg st="42" end="67"/>
                                            </p:txEl>
                                          </p:spTgt>
                                        </p:tgtEl>
                                        <p:attrNameLst>
                                          <p:attrName>style.visibility</p:attrName>
                                        </p:attrNameLst>
                                      </p:cBhvr>
                                      <p:to>
                                        <p:strVal val="visible"/>
                                      </p:to>
                                    </p:set>
                                    <p:animEffect transition="in" filter="blinds(horizontal)">
                                      <p:cBhvr>
                                        <p:cTn id="23" dur="500"/>
                                        <p:tgtEl>
                                          <p:spTgt spid="23554">
                                            <p:txEl>
                                              <p:charRg st="42" end="6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3554">
                                            <p:txEl>
                                              <p:charRg st="67" end="87"/>
                                            </p:txEl>
                                          </p:spTgt>
                                        </p:tgtEl>
                                        <p:attrNameLst>
                                          <p:attrName>style.visibility</p:attrName>
                                        </p:attrNameLst>
                                      </p:cBhvr>
                                      <p:to>
                                        <p:strVal val="visible"/>
                                      </p:to>
                                    </p:set>
                                    <p:animEffect transition="in" filter="blinds(horizontal)">
                                      <p:cBhvr>
                                        <p:cTn id="28" dur="500"/>
                                        <p:tgtEl>
                                          <p:spTgt spid="23554">
                                            <p:txEl>
                                              <p:charRg st="67" end="8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3554">
                                            <p:txEl>
                                              <p:charRg st="87" end="127"/>
                                            </p:txEl>
                                          </p:spTgt>
                                        </p:tgtEl>
                                        <p:attrNameLst>
                                          <p:attrName>style.visibility</p:attrName>
                                        </p:attrNameLst>
                                      </p:cBhvr>
                                      <p:to>
                                        <p:strVal val="visible"/>
                                      </p:to>
                                    </p:set>
                                    <p:animEffect transition="in" filter="blinds(horizontal)">
                                      <p:cBhvr>
                                        <p:cTn id="33" dur="500"/>
                                        <p:tgtEl>
                                          <p:spTgt spid="23554">
                                            <p:txEl>
                                              <p:charRg st="87" end="1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6" name="图片 24580"/>
          <p:cNvPicPr>
            <a:picLocks noChangeAspect="1"/>
          </p:cNvPicPr>
          <p:nvPr/>
        </p:nvPicPr>
        <p:blipFill>
          <a:blip r:embed="rId1"/>
          <a:stretch>
            <a:fillRect/>
          </a:stretch>
        </p:blipFill>
        <p:spPr>
          <a:xfrm>
            <a:off x="2124075" y="2895600"/>
            <a:ext cx="1219200" cy="1857375"/>
          </a:xfrm>
          <a:prstGeom prst="rect">
            <a:avLst/>
          </a:prstGeom>
          <a:noFill/>
          <a:ln w="9525">
            <a:noFill/>
          </a:ln>
        </p:spPr>
      </p:pic>
      <p:pic>
        <p:nvPicPr>
          <p:cNvPr id="2" name="图片 1">
            <a:hlinkClick r:id="" action="ppaction://hlinkshowjump?jump=previousslide"/>
          </p:cNvPr>
          <p:cNvPicPr>
            <a:picLocks noChangeAspect="1"/>
          </p:cNvPicPr>
          <p:nvPr/>
        </p:nvPicPr>
        <p:blipFill>
          <a:blip r:embed="rId2"/>
          <a:stretch>
            <a:fillRect/>
          </a:stretch>
        </p:blipFill>
        <p:spPr>
          <a:xfrm>
            <a:off x="206375" y="421005"/>
            <a:ext cx="7047865" cy="5857240"/>
          </a:xfrm>
          <a:prstGeom prst="rect">
            <a:avLst/>
          </a:prstGeom>
        </p:spPr>
      </p:pic>
      <p:pic>
        <p:nvPicPr>
          <p:cNvPr id="3" name="图片 2"/>
          <p:cNvPicPr>
            <a:picLocks noChangeAspect="1"/>
          </p:cNvPicPr>
          <p:nvPr/>
        </p:nvPicPr>
        <p:blipFill>
          <a:blip r:embed="rId3"/>
          <a:stretch>
            <a:fillRect/>
          </a:stretch>
        </p:blipFill>
        <p:spPr>
          <a:xfrm>
            <a:off x="6884035" y="3815080"/>
            <a:ext cx="2095500" cy="2305050"/>
          </a:xfrm>
          <a:prstGeom prst="rect">
            <a:avLst/>
          </a:prstGeom>
        </p:spPr>
      </p:pic>
      <p:sp>
        <p:nvSpPr>
          <p:cNvPr id="4" name="文本框 3"/>
          <p:cNvSpPr txBox="1"/>
          <p:nvPr/>
        </p:nvSpPr>
        <p:spPr>
          <a:xfrm>
            <a:off x="6883400" y="606425"/>
            <a:ext cx="2001520" cy="521970"/>
          </a:xfrm>
          <a:prstGeom prst="rect">
            <a:avLst/>
          </a:prstGeom>
          <a:noFill/>
        </p:spPr>
        <p:txBody>
          <a:bodyPr wrap="square" rtlCol="0">
            <a:spAutoFit/>
          </a:bodyPr>
          <a:p>
            <a:r>
              <a:rPr lang="en-US" altLang="zh-CN" sz="2800" b="1">
                <a:solidFill>
                  <a:srgbClr val="FF0000"/>
                </a:solidFill>
                <a:uFillTx/>
                <a:ea typeface="华文新魏" panose="02010800040101010101" pitchFamily="2" charset="-122"/>
              </a:rPr>
              <a:t>Bug</a:t>
            </a:r>
            <a:r>
              <a:rPr lang="zh-CN" altLang="zh-CN" sz="2800" b="1">
                <a:solidFill>
                  <a:srgbClr val="FF0000"/>
                </a:solidFill>
                <a:uFillTx/>
                <a:ea typeface="华文新魏" panose="02010800040101010101" pitchFamily="2" charset="-122"/>
              </a:rPr>
              <a:t>的起源</a:t>
            </a:r>
            <a:endParaRPr lang="zh-CN" altLang="zh-CN" sz="2800" b="1">
              <a:solidFill>
                <a:srgbClr val="FF0000"/>
              </a:solidFill>
              <a:uFillTx/>
              <a:ea typeface="华文新魏" panose="0201080004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25601"/>
          <p:cNvSpPr>
            <a:spLocks noGrp="1" noRot="1"/>
          </p:cNvSpPr>
          <p:nvPr>
            <p:ph type="title"/>
          </p:nvPr>
        </p:nvSpPr>
        <p:spPr>
          <a:xfrm>
            <a:off x="250825" y="188913"/>
            <a:ext cx="8540750" cy="1143000"/>
          </a:xfrm>
        </p:spPr>
        <p:txBody>
          <a:bodyPr anchor="ctr"/>
          <a:p>
            <a:pPr algn="l"/>
            <a:r>
              <a:rPr lang="en-US" altLang="zh-CN"/>
              <a:t>1.2 </a:t>
            </a:r>
            <a:r>
              <a:rPr lang="zh-CN" altLang="en-US"/>
              <a:t>软件缺陷与软件故障</a:t>
            </a:r>
            <a:endParaRPr lang="zh-CN" altLang="en-US"/>
          </a:p>
        </p:txBody>
      </p:sp>
      <p:sp>
        <p:nvSpPr>
          <p:cNvPr id="34818" name="矩形 25602"/>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2. </a:t>
            </a:r>
            <a:r>
              <a:rPr lang="zh-CN" altLang="en-US" sz="4000" b="1">
                <a:solidFill>
                  <a:srgbClr val="FF3300"/>
                </a:solidFill>
                <a:latin typeface="Arial" panose="020B0604020202020204" pitchFamily="34" charset="0"/>
                <a:ea typeface="华文行楷" panose="02010800040101010101" pitchFamily="2" charset="-122"/>
              </a:rPr>
              <a:t>典型案例</a:t>
            </a:r>
            <a:endParaRPr lang="zh-CN" altLang="en-US" sz="4000" b="1">
              <a:solidFill>
                <a:srgbClr val="FF3300"/>
              </a:solidFill>
              <a:latin typeface="Arial" panose="020B0604020202020204" pitchFamily="34" charset="0"/>
              <a:ea typeface="华文行楷" panose="02010800040101010101" pitchFamily="2" charset="-122"/>
            </a:endParaRPr>
          </a:p>
        </p:txBody>
      </p:sp>
      <p:sp>
        <p:nvSpPr>
          <p:cNvPr id="25604" name="圆角矩形 25603"/>
          <p:cNvSpPr/>
          <p:nvPr/>
        </p:nvSpPr>
        <p:spPr>
          <a:xfrm>
            <a:off x="1692275" y="1793875"/>
            <a:ext cx="5791200" cy="574675"/>
          </a:xfrm>
          <a:prstGeom prst="roundRect">
            <a:avLst>
              <a:gd name="adj" fmla="val 50000"/>
            </a:avLst>
          </a:prstGeom>
          <a:solidFill>
            <a:srgbClr val="9966FF">
              <a:alpha val="98999"/>
            </a:srgbClr>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p>
            <a:pPr algn="ctr" eaLnBrk="0" fontAlgn="base" hangingPunct="0"/>
            <a:r>
              <a:rPr lang="zh-CN" altLang="en-US" sz="2800" b="1" strike="noStrike" noProof="1">
                <a:solidFill>
                  <a:srgbClr val="FF7C80"/>
                </a:solidFill>
                <a:effectLst>
                  <a:outerShdw blurRad="38100" dist="38100" dir="2700000">
                    <a:srgbClr val="000000"/>
                  </a:outerShdw>
                </a:effectLst>
                <a:latin typeface="Verdana" panose="020B0604030504040204" pitchFamily="2" charset="0"/>
                <a:ea typeface="楷体_GB2312" pitchFamily="1" charset="-122"/>
                <a:cs typeface="+mn-cs"/>
              </a:rPr>
              <a:t>几个案例</a:t>
            </a:r>
            <a:endParaRPr lang="zh-CN" altLang="en-US" sz="2800" b="1" strike="noStrike" noProof="1">
              <a:solidFill>
                <a:srgbClr val="FF7C80"/>
              </a:solidFill>
              <a:effectLst>
                <a:outerShdw blurRad="38100" dist="38100" dir="2700000">
                  <a:srgbClr val="000000"/>
                </a:outerShdw>
              </a:effectLst>
              <a:latin typeface="Verdana" panose="020B0604030504040204" pitchFamily="2" charset="0"/>
              <a:ea typeface="楷体_GB2312" pitchFamily="1" charset="-122"/>
            </a:endParaRPr>
          </a:p>
        </p:txBody>
      </p:sp>
      <p:grpSp>
        <p:nvGrpSpPr>
          <p:cNvPr id="25605" name="组合 25604"/>
          <p:cNvGrpSpPr/>
          <p:nvPr/>
        </p:nvGrpSpPr>
        <p:grpSpPr>
          <a:xfrm>
            <a:off x="461963" y="2514600"/>
            <a:ext cx="1878012" cy="3165475"/>
            <a:chOff x="0" y="0"/>
            <a:chExt cx="1183" cy="1994"/>
          </a:xfrm>
        </p:grpSpPr>
        <p:sp>
          <p:nvSpPr>
            <p:cNvPr id="34821" name="圆角矩形 25605"/>
            <p:cNvSpPr/>
            <p:nvPr/>
          </p:nvSpPr>
          <p:spPr>
            <a:xfrm>
              <a:off x="0" y="194"/>
              <a:ext cx="1183" cy="1800"/>
            </a:xfrm>
            <a:prstGeom prst="roundRect">
              <a:avLst>
                <a:gd name="adj" fmla="val 17509"/>
              </a:avLst>
            </a:prstGeom>
            <a:gradFill rotWithShape="1">
              <a:gsLst>
                <a:gs pos="0">
                  <a:srgbClr val="4E91D4"/>
                </a:gs>
                <a:gs pos="100000">
                  <a:srgbClr val="3477A4"/>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22" name="圆角矩形 25606"/>
            <p:cNvSpPr/>
            <p:nvPr/>
          </p:nvSpPr>
          <p:spPr>
            <a:xfrm>
              <a:off x="18" y="199"/>
              <a:ext cx="1147" cy="1766"/>
            </a:xfrm>
            <a:prstGeom prst="roundRect">
              <a:avLst>
                <a:gd name="adj" fmla="val 16667"/>
              </a:avLst>
            </a:prstGeom>
            <a:solidFill>
              <a:srgbClr val="3CA1E6"/>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23" name="圆角矩形 25607"/>
            <p:cNvSpPr/>
            <p:nvPr/>
          </p:nvSpPr>
          <p:spPr>
            <a:xfrm>
              <a:off x="28" y="1499"/>
              <a:ext cx="1131" cy="447"/>
            </a:xfrm>
            <a:prstGeom prst="roundRect">
              <a:avLst>
                <a:gd name="adj" fmla="val 50000"/>
              </a:avLst>
            </a:prstGeom>
            <a:gradFill rotWithShape="1">
              <a:gsLst>
                <a:gs pos="0">
                  <a:srgbClr val="3CA1E6">
                    <a:alpha val="0"/>
                  </a:srgbClr>
                </a:gs>
                <a:gs pos="100000">
                  <a:srgbClr val="9BCFF2"/>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24" name="圆角矩形 25608"/>
            <p:cNvSpPr/>
            <p:nvPr/>
          </p:nvSpPr>
          <p:spPr>
            <a:xfrm>
              <a:off x="28" y="213"/>
              <a:ext cx="1131" cy="446"/>
            </a:xfrm>
            <a:prstGeom prst="roundRect">
              <a:avLst>
                <a:gd name="adj" fmla="val 50000"/>
              </a:avLst>
            </a:prstGeom>
            <a:gradFill rotWithShape="1">
              <a:gsLst>
                <a:gs pos="0">
                  <a:srgbClr val="BEE0F7"/>
                </a:gs>
                <a:gs pos="100000">
                  <a:srgbClr val="3CA1E6">
                    <a:alpha val="0"/>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grpSp>
          <p:nvGrpSpPr>
            <p:cNvPr id="34825" name="组合 25609"/>
            <p:cNvGrpSpPr/>
            <p:nvPr/>
          </p:nvGrpSpPr>
          <p:grpSpPr>
            <a:xfrm>
              <a:off x="407" y="0"/>
              <a:ext cx="351" cy="405"/>
              <a:chOff x="0" y="0"/>
              <a:chExt cx="668" cy="668"/>
            </a:xfrm>
          </p:grpSpPr>
          <p:sp>
            <p:nvSpPr>
              <p:cNvPr id="34826" name="椭圆 25610"/>
              <p:cNvSpPr/>
              <p:nvPr/>
            </p:nvSpPr>
            <p:spPr>
              <a:xfrm>
                <a:off x="0" y="0"/>
                <a:ext cx="668" cy="668"/>
              </a:xfrm>
              <a:prstGeom prst="ellipse">
                <a:avLst/>
              </a:prstGeom>
              <a:solidFill>
                <a:srgbClr val="333333"/>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27" name="椭圆 25611"/>
              <p:cNvSpPr/>
              <p:nvPr/>
            </p:nvSpPr>
            <p:spPr>
              <a:xfrm>
                <a:off x="7" y="5"/>
                <a:ext cx="646" cy="647"/>
              </a:xfrm>
              <a:prstGeom prst="ellipse">
                <a:avLst/>
              </a:prstGeom>
              <a:gradFill rotWithShape="1">
                <a:gsLst>
                  <a:gs pos="0">
                    <a:srgbClr val="636869"/>
                  </a:gs>
                  <a:gs pos="100000">
                    <a:srgbClr val="D6E1E2"/>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28" name="椭圆 25612"/>
              <p:cNvSpPr/>
              <p:nvPr/>
            </p:nvSpPr>
            <p:spPr>
              <a:xfrm>
                <a:off x="15" y="9"/>
                <a:ext cx="631" cy="631"/>
              </a:xfrm>
              <a:prstGeom prst="ellipse">
                <a:avLst/>
              </a:prstGeom>
              <a:gradFill rotWithShape="1">
                <a:gsLst>
                  <a:gs pos="0">
                    <a:srgbClr val="D6E1E2">
                      <a:alpha val="0"/>
                    </a:srgbClr>
                  </a:gs>
                  <a:gs pos="100000">
                    <a:srgbClr val="F1F5F5"/>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29" name="椭圆 25613"/>
              <p:cNvSpPr/>
              <p:nvPr/>
            </p:nvSpPr>
            <p:spPr>
              <a:xfrm>
                <a:off x="22" y="15"/>
                <a:ext cx="600" cy="589"/>
              </a:xfrm>
              <a:prstGeom prst="ellipse">
                <a:avLst/>
              </a:prstGeom>
              <a:gradFill rotWithShape="1">
                <a:gsLst>
                  <a:gs pos="0">
                    <a:srgbClr val="AAB2B3"/>
                  </a:gs>
                  <a:gs pos="100000">
                    <a:srgbClr val="D6E1E2">
                      <a:alpha val="48000"/>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30" name="椭圆 25614"/>
              <p:cNvSpPr/>
              <p:nvPr/>
            </p:nvSpPr>
            <p:spPr>
              <a:xfrm>
                <a:off x="57" y="31"/>
                <a:ext cx="533" cy="479"/>
              </a:xfrm>
              <a:prstGeom prst="ellipse">
                <a:avLst/>
              </a:prstGeom>
              <a:gradFill rotWithShape="1">
                <a:gsLst>
                  <a:gs pos="0">
                    <a:srgbClr val="FFFFFF"/>
                  </a:gs>
                  <a:gs pos="100000">
                    <a:srgbClr val="D6E1E2">
                      <a:alpha val="37999"/>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grpSp>
        <p:sp>
          <p:nvSpPr>
            <p:cNvPr id="34831" name="文本框 25615"/>
            <p:cNvSpPr txBox="1"/>
            <p:nvPr/>
          </p:nvSpPr>
          <p:spPr>
            <a:xfrm>
              <a:off x="486" y="119"/>
              <a:ext cx="187" cy="212"/>
            </a:xfrm>
            <a:prstGeom prst="rect">
              <a:avLst/>
            </a:prstGeom>
            <a:noFill/>
            <a:ln w="9525">
              <a:noFill/>
            </a:ln>
          </p:spPr>
          <p:txBody>
            <a:bodyPr wrap="none" anchor="t">
              <a:spAutoFit/>
            </a:bodyPr>
            <a:p>
              <a:pPr algn="ctr"/>
              <a:r>
                <a:rPr lang="en-US" altLang="zh-CN" sz="1600">
                  <a:solidFill>
                    <a:srgbClr val="000000"/>
                  </a:solidFill>
                  <a:latin typeface="Arial" panose="020B0604020202020204" pitchFamily="34" charset="0"/>
                  <a:ea typeface="楷体_GB2312" pitchFamily="1" charset="-122"/>
                </a:rPr>
                <a:t>1</a:t>
              </a:r>
              <a:endParaRPr lang="en-US" altLang="zh-CN" sz="1600">
                <a:latin typeface="Arial" panose="020B0604020202020204" pitchFamily="34" charset="0"/>
                <a:ea typeface="楷体_GB2312" pitchFamily="1" charset="-122"/>
              </a:endParaRPr>
            </a:p>
          </p:txBody>
        </p:sp>
        <p:sp>
          <p:nvSpPr>
            <p:cNvPr id="34832" name="文本框 25616"/>
            <p:cNvSpPr txBox="1"/>
            <p:nvPr/>
          </p:nvSpPr>
          <p:spPr>
            <a:xfrm>
              <a:off x="71" y="545"/>
              <a:ext cx="945" cy="366"/>
            </a:xfrm>
            <a:prstGeom prst="rect">
              <a:avLst/>
            </a:prstGeom>
            <a:noFill/>
            <a:ln w="9525">
              <a:noFill/>
            </a:ln>
          </p:spPr>
          <p:txBody>
            <a:bodyPr anchor="t">
              <a:spAutoFit/>
            </a:bodyPr>
            <a:p>
              <a:pPr algn="ctr"/>
              <a:r>
                <a:rPr lang="zh-CN" altLang="en-US" sz="1600" b="1">
                  <a:latin typeface="Arial" panose="020B0604020202020204" pitchFamily="34" charset="0"/>
                  <a:ea typeface="楷体_GB2312" pitchFamily="1" charset="-122"/>
                </a:rPr>
                <a:t>千年虫问题</a:t>
              </a:r>
              <a:endParaRPr lang="zh-CN" altLang="en-US" sz="1600" b="1">
                <a:latin typeface="Arial" panose="020B0604020202020204" pitchFamily="34" charset="0"/>
                <a:ea typeface="楷体_GB2312" pitchFamily="1" charset="-122"/>
              </a:endParaRPr>
            </a:p>
            <a:p>
              <a:pPr algn="ctr"/>
              <a:r>
                <a:rPr lang="en-US" altLang="zh-CN" sz="1600" b="1">
                  <a:latin typeface="Arial" panose="020B0604020202020204" pitchFamily="34" charset="0"/>
                  <a:ea typeface="楷体_GB2312" pitchFamily="1" charset="-122"/>
                </a:rPr>
                <a:t>(</a:t>
              </a:r>
              <a:r>
                <a:rPr lang="zh-CN" altLang="en-US" sz="1600" b="1">
                  <a:latin typeface="Arial" panose="020B0604020202020204" pitchFamily="34" charset="0"/>
                  <a:ea typeface="楷体_GB2312" pitchFamily="1" charset="-122"/>
                </a:rPr>
                <a:t>日期问题</a:t>
              </a:r>
              <a:r>
                <a:rPr lang="en-US" altLang="zh-CN" sz="1600" b="1">
                  <a:latin typeface="Arial" panose="020B0604020202020204" pitchFamily="34" charset="0"/>
                  <a:ea typeface="楷体_GB2312" pitchFamily="1" charset="-122"/>
                </a:rPr>
                <a:t>)</a:t>
              </a:r>
              <a:endParaRPr lang="en-US" altLang="zh-CN" sz="1600" b="1">
                <a:latin typeface="Arial" panose="020B0604020202020204" pitchFamily="34" charset="0"/>
                <a:ea typeface="楷体_GB2312" pitchFamily="1" charset="-122"/>
              </a:endParaRPr>
            </a:p>
          </p:txBody>
        </p:sp>
      </p:grpSp>
      <p:grpSp>
        <p:nvGrpSpPr>
          <p:cNvPr id="25618" name="组合 25617"/>
          <p:cNvGrpSpPr/>
          <p:nvPr/>
        </p:nvGrpSpPr>
        <p:grpSpPr>
          <a:xfrm>
            <a:off x="4567238" y="2586038"/>
            <a:ext cx="1878012" cy="3165475"/>
            <a:chOff x="0" y="0"/>
            <a:chExt cx="1363" cy="1994"/>
          </a:xfrm>
        </p:grpSpPr>
        <p:sp>
          <p:nvSpPr>
            <p:cNvPr id="34834" name="圆角矩形 25618"/>
            <p:cNvSpPr/>
            <p:nvPr/>
          </p:nvSpPr>
          <p:spPr>
            <a:xfrm>
              <a:off x="0" y="194"/>
              <a:ext cx="1363" cy="1800"/>
            </a:xfrm>
            <a:prstGeom prst="roundRect">
              <a:avLst>
                <a:gd name="adj" fmla="val 17509"/>
              </a:avLst>
            </a:prstGeom>
            <a:gradFill rotWithShape="1">
              <a:gsLst>
                <a:gs pos="0">
                  <a:srgbClr val="B59F43"/>
                </a:gs>
                <a:gs pos="100000">
                  <a:srgbClr val="8F8849"/>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35" name="圆角矩形 25619"/>
            <p:cNvSpPr/>
            <p:nvPr/>
          </p:nvSpPr>
          <p:spPr>
            <a:xfrm>
              <a:off x="21" y="199"/>
              <a:ext cx="1322" cy="1766"/>
            </a:xfrm>
            <a:prstGeom prst="roundRect">
              <a:avLst>
                <a:gd name="adj" fmla="val 16667"/>
              </a:avLst>
            </a:prstGeom>
            <a:solidFill>
              <a:srgbClr val="E9E065"/>
            </a:solidFill>
            <a:ln w="9525">
              <a:noFill/>
            </a:ln>
          </p:spPr>
          <p:txBody>
            <a:bodyPr wrap="none" anchor="ctr"/>
            <a:p>
              <a:pPr algn="ctr"/>
              <a:endParaRPr lang="zh-CN" altLang="en-US" sz="1600">
                <a:latin typeface="Arial" panose="020B0604020202020204" pitchFamily="34" charset="0"/>
                <a:ea typeface="楷体_GB2312" pitchFamily="1" charset="-122"/>
              </a:endParaRPr>
            </a:p>
          </p:txBody>
        </p:sp>
        <p:sp>
          <p:nvSpPr>
            <p:cNvPr id="34836" name="圆角矩形 25620"/>
            <p:cNvSpPr/>
            <p:nvPr/>
          </p:nvSpPr>
          <p:spPr>
            <a:xfrm>
              <a:off x="32" y="1499"/>
              <a:ext cx="1304" cy="447"/>
            </a:xfrm>
            <a:prstGeom prst="roundRect">
              <a:avLst>
                <a:gd name="adj" fmla="val 50000"/>
              </a:avLst>
            </a:prstGeom>
            <a:gradFill rotWithShape="1">
              <a:gsLst>
                <a:gs pos="0">
                  <a:srgbClr val="E9E065"/>
                </a:gs>
                <a:gs pos="100000">
                  <a:srgbClr val="F2EDA6"/>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37" name="圆角矩形 25621"/>
            <p:cNvSpPr/>
            <p:nvPr/>
          </p:nvSpPr>
          <p:spPr>
            <a:xfrm>
              <a:off x="32" y="213"/>
              <a:ext cx="1304" cy="446"/>
            </a:xfrm>
            <a:prstGeom prst="roundRect">
              <a:avLst>
                <a:gd name="adj" fmla="val 50000"/>
              </a:avLst>
            </a:prstGeom>
            <a:gradFill rotWithShape="1">
              <a:gsLst>
                <a:gs pos="0">
                  <a:srgbClr val="F8F5CC"/>
                </a:gs>
                <a:gs pos="100000">
                  <a:srgbClr val="E9E065"/>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grpSp>
          <p:nvGrpSpPr>
            <p:cNvPr id="34838" name="组合 25622"/>
            <p:cNvGrpSpPr/>
            <p:nvPr/>
          </p:nvGrpSpPr>
          <p:grpSpPr>
            <a:xfrm>
              <a:off x="469" y="0"/>
              <a:ext cx="405" cy="405"/>
              <a:chOff x="0" y="0"/>
              <a:chExt cx="668" cy="668"/>
            </a:xfrm>
          </p:grpSpPr>
          <p:sp>
            <p:nvSpPr>
              <p:cNvPr id="34839" name="椭圆 25623"/>
              <p:cNvSpPr/>
              <p:nvPr/>
            </p:nvSpPr>
            <p:spPr>
              <a:xfrm>
                <a:off x="0" y="0"/>
                <a:ext cx="668" cy="668"/>
              </a:xfrm>
              <a:prstGeom prst="ellipse">
                <a:avLst/>
              </a:prstGeom>
              <a:solidFill>
                <a:srgbClr val="333333"/>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40" name="椭圆 25624"/>
              <p:cNvSpPr/>
              <p:nvPr/>
            </p:nvSpPr>
            <p:spPr>
              <a:xfrm>
                <a:off x="7" y="5"/>
                <a:ext cx="646" cy="647"/>
              </a:xfrm>
              <a:prstGeom prst="ellipse">
                <a:avLst/>
              </a:prstGeom>
              <a:gradFill rotWithShape="1">
                <a:gsLst>
                  <a:gs pos="0">
                    <a:srgbClr val="636869"/>
                  </a:gs>
                  <a:gs pos="100000">
                    <a:srgbClr val="D6E1E2"/>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41" name="椭圆 25625"/>
              <p:cNvSpPr/>
              <p:nvPr/>
            </p:nvSpPr>
            <p:spPr>
              <a:xfrm>
                <a:off x="15" y="9"/>
                <a:ext cx="631" cy="631"/>
              </a:xfrm>
              <a:prstGeom prst="ellipse">
                <a:avLst/>
              </a:prstGeom>
              <a:gradFill rotWithShape="1">
                <a:gsLst>
                  <a:gs pos="0">
                    <a:srgbClr val="D6E1E2">
                      <a:alpha val="0"/>
                    </a:srgbClr>
                  </a:gs>
                  <a:gs pos="100000">
                    <a:srgbClr val="F1F5F5"/>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42" name="椭圆 25626"/>
              <p:cNvSpPr/>
              <p:nvPr/>
            </p:nvSpPr>
            <p:spPr>
              <a:xfrm>
                <a:off x="22" y="15"/>
                <a:ext cx="600" cy="589"/>
              </a:xfrm>
              <a:prstGeom prst="ellipse">
                <a:avLst/>
              </a:prstGeom>
              <a:gradFill rotWithShape="1">
                <a:gsLst>
                  <a:gs pos="0">
                    <a:srgbClr val="AAB2B3"/>
                  </a:gs>
                  <a:gs pos="100000">
                    <a:srgbClr val="D6E1E2">
                      <a:alpha val="48000"/>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43" name="椭圆 25627"/>
              <p:cNvSpPr/>
              <p:nvPr/>
            </p:nvSpPr>
            <p:spPr>
              <a:xfrm>
                <a:off x="57" y="31"/>
                <a:ext cx="533" cy="479"/>
              </a:xfrm>
              <a:prstGeom prst="ellipse">
                <a:avLst/>
              </a:prstGeom>
              <a:gradFill rotWithShape="1">
                <a:gsLst>
                  <a:gs pos="0">
                    <a:srgbClr val="FFFFFF"/>
                  </a:gs>
                  <a:gs pos="100000">
                    <a:srgbClr val="D6E1E2">
                      <a:alpha val="37999"/>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grpSp>
        <p:sp>
          <p:nvSpPr>
            <p:cNvPr id="34844" name="文本框 25628"/>
            <p:cNvSpPr txBox="1"/>
            <p:nvPr/>
          </p:nvSpPr>
          <p:spPr>
            <a:xfrm>
              <a:off x="560" y="119"/>
              <a:ext cx="215" cy="212"/>
            </a:xfrm>
            <a:prstGeom prst="rect">
              <a:avLst/>
            </a:prstGeom>
            <a:noFill/>
            <a:ln w="9525">
              <a:noFill/>
            </a:ln>
          </p:spPr>
          <p:txBody>
            <a:bodyPr wrap="none" anchor="t">
              <a:spAutoFit/>
            </a:bodyPr>
            <a:p>
              <a:pPr algn="ctr"/>
              <a:r>
                <a:rPr lang="en-US" altLang="zh-CN" sz="1600">
                  <a:solidFill>
                    <a:srgbClr val="000000"/>
                  </a:solidFill>
                  <a:latin typeface="Arial" panose="020B0604020202020204" pitchFamily="34" charset="0"/>
                  <a:ea typeface="楷体_GB2312" pitchFamily="1" charset="-122"/>
                </a:rPr>
                <a:t>3</a:t>
              </a:r>
              <a:endParaRPr lang="en-US" altLang="zh-CN" sz="1600">
                <a:latin typeface="Arial" panose="020B0604020202020204" pitchFamily="34" charset="0"/>
                <a:ea typeface="楷体_GB2312" pitchFamily="1" charset="-122"/>
              </a:endParaRPr>
            </a:p>
          </p:txBody>
        </p:sp>
        <p:sp>
          <p:nvSpPr>
            <p:cNvPr id="34845" name="文本框 25629"/>
            <p:cNvSpPr txBox="1"/>
            <p:nvPr/>
          </p:nvSpPr>
          <p:spPr>
            <a:xfrm>
              <a:off x="48" y="480"/>
              <a:ext cx="1297" cy="1133"/>
            </a:xfrm>
            <a:prstGeom prst="rect">
              <a:avLst/>
            </a:prstGeom>
            <a:noFill/>
            <a:ln w="9525">
              <a:noFill/>
            </a:ln>
          </p:spPr>
          <p:txBody>
            <a:bodyPr wrap="square" anchor="t">
              <a:spAutoFit/>
            </a:bodyPr>
            <a:p>
              <a:pPr algn="ctr"/>
              <a:r>
                <a:rPr lang="zh-CN" altLang="en-US" sz="1600" b="1">
                  <a:latin typeface="Arial" panose="020B0604020202020204" pitchFamily="34" charset="0"/>
                  <a:ea typeface="楷体_GB2312" pitchFamily="1" charset="-122"/>
                </a:rPr>
                <a:t>美国迪斯尼公司的游戏软件兼容性问题</a:t>
              </a:r>
              <a:endParaRPr lang="zh-CN" altLang="en-US" sz="1600" b="1">
                <a:latin typeface="Arial" panose="020B0604020202020204" pitchFamily="34" charset="0"/>
                <a:ea typeface="楷体_GB2312" pitchFamily="1" charset="-122"/>
              </a:endParaRPr>
            </a:p>
            <a:p>
              <a:pPr algn="ctr"/>
              <a:r>
                <a:rPr lang="zh-CN" altLang="en-US" sz="1600" b="1">
                  <a:latin typeface="Arial" panose="020B0604020202020204" pitchFamily="34" charset="0"/>
                  <a:ea typeface="楷体_GB2312" pitchFamily="1" charset="-122"/>
                </a:rPr>
                <a:t>北京奥运会门票系统、中国铁路网上订票系统性能问题</a:t>
              </a:r>
              <a:endParaRPr lang="zh-CN" altLang="en-US" sz="1600" b="1">
                <a:latin typeface="Arial" panose="020B0604020202020204" pitchFamily="34" charset="0"/>
                <a:ea typeface="楷体_GB2312" pitchFamily="1" charset="-122"/>
              </a:endParaRPr>
            </a:p>
          </p:txBody>
        </p:sp>
      </p:grpSp>
      <p:grpSp>
        <p:nvGrpSpPr>
          <p:cNvPr id="25631" name="组合 25630"/>
          <p:cNvGrpSpPr/>
          <p:nvPr/>
        </p:nvGrpSpPr>
        <p:grpSpPr>
          <a:xfrm>
            <a:off x="6654800" y="2586038"/>
            <a:ext cx="1878013" cy="3165475"/>
            <a:chOff x="0" y="0"/>
            <a:chExt cx="1363" cy="1994"/>
          </a:xfrm>
        </p:grpSpPr>
        <p:sp>
          <p:nvSpPr>
            <p:cNvPr id="34847" name="圆角矩形 25631"/>
            <p:cNvSpPr/>
            <p:nvPr/>
          </p:nvSpPr>
          <p:spPr>
            <a:xfrm>
              <a:off x="0" y="194"/>
              <a:ext cx="1363" cy="1800"/>
            </a:xfrm>
            <a:prstGeom prst="roundRect">
              <a:avLst>
                <a:gd name="adj" fmla="val 17509"/>
              </a:avLst>
            </a:prstGeom>
            <a:gradFill rotWithShape="1">
              <a:gsLst>
                <a:gs pos="0">
                  <a:srgbClr val="B59F43"/>
                </a:gs>
                <a:gs pos="100000">
                  <a:srgbClr val="8F8849"/>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48" name="圆角矩形 25632"/>
            <p:cNvSpPr/>
            <p:nvPr/>
          </p:nvSpPr>
          <p:spPr>
            <a:xfrm>
              <a:off x="21" y="199"/>
              <a:ext cx="1322" cy="1766"/>
            </a:xfrm>
            <a:prstGeom prst="roundRect">
              <a:avLst>
                <a:gd name="adj" fmla="val 16667"/>
              </a:avLst>
            </a:prstGeom>
            <a:solidFill>
              <a:srgbClr val="E9E065"/>
            </a:solidFill>
            <a:ln w="9525">
              <a:noFill/>
            </a:ln>
          </p:spPr>
          <p:txBody>
            <a:bodyPr wrap="none" anchor="ctr"/>
            <a:p>
              <a:pPr algn="ctr"/>
              <a:endParaRPr lang="zh-CN" altLang="en-US" sz="1600">
                <a:latin typeface="Arial" panose="020B0604020202020204" pitchFamily="34" charset="0"/>
                <a:ea typeface="楷体_GB2312" pitchFamily="1" charset="-122"/>
              </a:endParaRPr>
            </a:p>
          </p:txBody>
        </p:sp>
        <p:sp>
          <p:nvSpPr>
            <p:cNvPr id="34849" name="圆角矩形 25633"/>
            <p:cNvSpPr/>
            <p:nvPr/>
          </p:nvSpPr>
          <p:spPr>
            <a:xfrm>
              <a:off x="32" y="1499"/>
              <a:ext cx="1304" cy="447"/>
            </a:xfrm>
            <a:prstGeom prst="roundRect">
              <a:avLst>
                <a:gd name="adj" fmla="val 50000"/>
              </a:avLst>
            </a:prstGeom>
            <a:gradFill rotWithShape="1">
              <a:gsLst>
                <a:gs pos="0">
                  <a:srgbClr val="E9E065"/>
                </a:gs>
                <a:gs pos="100000">
                  <a:srgbClr val="F2EDA6"/>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50" name="圆角矩形 25634"/>
            <p:cNvSpPr/>
            <p:nvPr/>
          </p:nvSpPr>
          <p:spPr>
            <a:xfrm>
              <a:off x="32" y="213"/>
              <a:ext cx="1304" cy="446"/>
            </a:xfrm>
            <a:prstGeom prst="roundRect">
              <a:avLst>
                <a:gd name="adj" fmla="val 50000"/>
              </a:avLst>
            </a:prstGeom>
            <a:gradFill rotWithShape="1">
              <a:gsLst>
                <a:gs pos="0">
                  <a:srgbClr val="F8F5CC"/>
                </a:gs>
                <a:gs pos="100000">
                  <a:srgbClr val="E9E065"/>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grpSp>
          <p:nvGrpSpPr>
            <p:cNvPr id="34851" name="组合 25635"/>
            <p:cNvGrpSpPr/>
            <p:nvPr/>
          </p:nvGrpSpPr>
          <p:grpSpPr>
            <a:xfrm>
              <a:off x="469" y="0"/>
              <a:ext cx="405" cy="405"/>
              <a:chOff x="0" y="0"/>
              <a:chExt cx="668" cy="668"/>
            </a:xfrm>
          </p:grpSpPr>
          <p:sp>
            <p:nvSpPr>
              <p:cNvPr id="34852" name="椭圆 25636"/>
              <p:cNvSpPr/>
              <p:nvPr/>
            </p:nvSpPr>
            <p:spPr>
              <a:xfrm>
                <a:off x="0" y="0"/>
                <a:ext cx="668" cy="668"/>
              </a:xfrm>
              <a:prstGeom prst="ellipse">
                <a:avLst/>
              </a:prstGeom>
              <a:solidFill>
                <a:srgbClr val="333333"/>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53" name="椭圆 25637"/>
              <p:cNvSpPr/>
              <p:nvPr/>
            </p:nvSpPr>
            <p:spPr>
              <a:xfrm>
                <a:off x="7" y="5"/>
                <a:ext cx="646" cy="647"/>
              </a:xfrm>
              <a:prstGeom prst="ellipse">
                <a:avLst/>
              </a:prstGeom>
              <a:gradFill rotWithShape="1">
                <a:gsLst>
                  <a:gs pos="0">
                    <a:srgbClr val="636869"/>
                  </a:gs>
                  <a:gs pos="100000">
                    <a:srgbClr val="D6E1E2"/>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54" name="椭圆 25638"/>
              <p:cNvSpPr/>
              <p:nvPr/>
            </p:nvSpPr>
            <p:spPr>
              <a:xfrm>
                <a:off x="15" y="9"/>
                <a:ext cx="631" cy="631"/>
              </a:xfrm>
              <a:prstGeom prst="ellipse">
                <a:avLst/>
              </a:prstGeom>
              <a:gradFill rotWithShape="1">
                <a:gsLst>
                  <a:gs pos="0">
                    <a:srgbClr val="D6E1E2">
                      <a:alpha val="0"/>
                    </a:srgbClr>
                  </a:gs>
                  <a:gs pos="100000">
                    <a:srgbClr val="F1F5F5"/>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55" name="椭圆 25639"/>
              <p:cNvSpPr/>
              <p:nvPr/>
            </p:nvSpPr>
            <p:spPr>
              <a:xfrm>
                <a:off x="22" y="15"/>
                <a:ext cx="600" cy="589"/>
              </a:xfrm>
              <a:prstGeom prst="ellipse">
                <a:avLst/>
              </a:prstGeom>
              <a:gradFill rotWithShape="1">
                <a:gsLst>
                  <a:gs pos="0">
                    <a:srgbClr val="AAB2B3"/>
                  </a:gs>
                  <a:gs pos="100000">
                    <a:srgbClr val="D6E1E2">
                      <a:alpha val="48000"/>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56" name="椭圆 25640"/>
              <p:cNvSpPr/>
              <p:nvPr/>
            </p:nvSpPr>
            <p:spPr>
              <a:xfrm>
                <a:off x="57" y="31"/>
                <a:ext cx="533" cy="479"/>
              </a:xfrm>
              <a:prstGeom prst="ellipse">
                <a:avLst/>
              </a:prstGeom>
              <a:gradFill rotWithShape="1">
                <a:gsLst>
                  <a:gs pos="0">
                    <a:srgbClr val="FFFFFF"/>
                  </a:gs>
                  <a:gs pos="100000">
                    <a:srgbClr val="D6E1E2">
                      <a:alpha val="37999"/>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grpSp>
        <p:sp>
          <p:nvSpPr>
            <p:cNvPr id="34857" name="文本框 25641"/>
            <p:cNvSpPr txBox="1"/>
            <p:nvPr/>
          </p:nvSpPr>
          <p:spPr>
            <a:xfrm>
              <a:off x="560" y="119"/>
              <a:ext cx="215" cy="212"/>
            </a:xfrm>
            <a:prstGeom prst="rect">
              <a:avLst/>
            </a:prstGeom>
            <a:noFill/>
            <a:ln w="9525">
              <a:noFill/>
            </a:ln>
          </p:spPr>
          <p:txBody>
            <a:bodyPr wrap="none" anchor="t">
              <a:spAutoFit/>
            </a:bodyPr>
            <a:p>
              <a:pPr algn="ctr"/>
              <a:r>
                <a:rPr lang="en-US" altLang="zh-CN" sz="1600">
                  <a:solidFill>
                    <a:srgbClr val="000000"/>
                  </a:solidFill>
                  <a:latin typeface="Arial" panose="020B0604020202020204" pitchFamily="34" charset="0"/>
                  <a:ea typeface="楷体_GB2312" pitchFamily="1" charset="-122"/>
                </a:rPr>
                <a:t>4</a:t>
              </a:r>
              <a:endParaRPr lang="en-US" altLang="zh-CN" sz="1600">
                <a:latin typeface="Arial" panose="020B0604020202020204" pitchFamily="34" charset="0"/>
                <a:ea typeface="楷体_GB2312" pitchFamily="1" charset="-122"/>
              </a:endParaRPr>
            </a:p>
          </p:txBody>
        </p:sp>
        <p:sp>
          <p:nvSpPr>
            <p:cNvPr id="34858" name="文本框 25642"/>
            <p:cNvSpPr txBox="1"/>
            <p:nvPr/>
          </p:nvSpPr>
          <p:spPr>
            <a:xfrm>
              <a:off x="48" y="480"/>
              <a:ext cx="1297" cy="982"/>
            </a:xfrm>
            <a:prstGeom prst="rect">
              <a:avLst/>
            </a:prstGeom>
            <a:noFill/>
            <a:ln w="9525">
              <a:noFill/>
            </a:ln>
          </p:spPr>
          <p:txBody>
            <a:bodyPr anchor="t">
              <a:spAutoFit/>
            </a:bodyPr>
            <a:p>
              <a:pPr algn="ctr"/>
              <a:r>
                <a:rPr lang="zh-CN" altLang="en-US" sz="1600" b="1">
                  <a:latin typeface="Arial" panose="020B0604020202020204" pitchFamily="34" charset="0"/>
                  <a:ea typeface="楷体_GB2312" pitchFamily="1" charset="-122"/>
                </a:rPr>
                <a:t>其它</a:t>
              </a:r>
              <a:endParaRPr lang="zh-CN" altLang="en-US" sz="1600" b="1">
                <a:latin typeface="Arial" panose="020B0604020202020204" pitchFamily="34" charset="0"/>
                <a:ea typeface="楷体_GB2312" pitchFamily="1" charset="-122"/>
              </a:endParaRPr>
            </a:p>
            <a:p>
              <a:pPr algn="ctr"/>
              <a:r>
                <a:rPr lang="zh-CN" altLang="en-US" sz="1600" b="1">
                  <a:latin typeface="Arial" panose="020B0604020202020204" pitchFamily="34" charset="0"/>
                  <a:ea typeface="楷体_GB2312" pitchFamily="1" charset="-122"/>
                </a:rPr>
                <a:t>火星登陆飞船事故</a:t>
              </a:r>
              <a:endParaRPr lang="zh-CN" altLang="en-US" sz="1600" b="1">
                <a:latin typeface="Arial" panose="020B0604020202020204" pitchFamily="34" charset="0"/>
                <a:ea typeface="楷体_GB2312" pitchFamily="1" charset="-122"/>
              </a:endParaRPr>
            </a:p>
            <a:p>
              <a:pPr algn="ctr"/>
              <a:r>
                <a:rPr lang="zh-CN" altLang="en-US" sz="1600" b="1">
                  <a:latin typeface="Arial" panose="020B0604020202020204" pitchFamily="34" charset="0"/>
                  <a:ea typeface="楷体_GB2312" pitchFamily="1" charset="-122"/>
                </a:rPr>
                <a:t>爱国者导弹防御系统</a:t>
              </a:r>
              <a:endParaRPr lang="zh-CN" altLang="en-US" sz="1600" b="1">
                <a:latin typeface="Arial" panose="020B0604020202020204" pitchFamily="34" charset="0"/>
                <a:ea typeface="楷体_GB2312" pitchFamily="1" charset="-122"/>
              </a:endParaRPr>
            </a:p>
            <a:p>
              <a:pPr algn="ctr"/>
              <a:r>
                <a:rPr lang="zh-CN" altLang="en-US" sz="1600" b="1">
                  <a:latin typeface="Arial" panose="020B0604020202020204" pitchFamily="34" charset="0"/>
                  <a:ea typeface="楷体_GB2312" pitchFamily="1" charset="-122"/>
                </a:rPr>
                <a:t>放射性设备故障</a:t>
              </a:r>
              <a:endParaRPr lang="zh-CN" altLang="en-US" sz="1600" b="1">
                <a:latin typeface="Arial" panose="020B0604020202020204" pitchFamily="34" charset="0"/>
                <a:ea typeface="楷体_GB2312" pitchFamily="1" charset="-122"/>
              </a:endParaRPr>
            </a:p>
          </p:txBody>
        </p:sp>
      </p:grpSp>
      <p:grpSp>
        <p:nvGrpSpPr>
          <p:cNvPr id="25644" name="组合 25643"/>
          <p:cNvGrpSpPr/>
          <p:nvPr/>
        </p:nvGrpSpPr>
        <p:grpSpPr>
          <a:xfrm>
            <a:off x="2449513" y="2514600"/>
            <a:ext cx="1878012" cy="3208338"/>
            <a:chOff x="0" y="0"/>
            <a:chExt cx="1183" cy="2021"/>
          </a:xfrm>
        </p:grpSpPr>
        <p:sp>
          <p:nvSpPr>
            <p:cNvPr id="34860" name="圆角矩形 25644"/>
            <p:cNvSpPr/>
            <p:nvPr/>
          </p:nvSpPr>
          <p:spPr>
            <a:xfrm>
              <a:off x="0" y="221"/>
              <a:ext cx="1183" cy="1800"/>
            </a:xfrm>
            <a:prstGeom prst="roundRect">
              <a:avLst>
                <a:gd name="adj" fmla="val 17509"/>
              </a:avLst>
            </a:prstGeom>
            <a:gradFill rotWithShape="1">
              <a:gsLst>
                <a:gs pos="0">
                  <a:srgbClr val="34B034"/>
                </a:gs>
                <a:gs pos="100000">
                  <a:srgbClr val="3F8B4A"/>
                </a:gs>
              </a:gsLst>
              <a:lin ang="27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61" name="圆角矩形 25645"/>
            <p:cNvSpPr/>
            <p:nvPr/>
          </p:nvSpPr>
          <p:spPr>
            <a:xfrm>
              <a:off x="18" y="226"/>
              <a:ext cx="1147" cy="1766"/>
            </a:xfrm>
            <a:prstGeom prst="roundRect">
              <a:avLst>
                <a:gd name="adj" fmla="val 16667"/>
              </a:avLst>
            </a:prstGeom>
            <a:solidFill>
              <a:srgbClr val="73E77E"/>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62" name="圆角矩形 25646"/>
            <p:cNvSpPr/>
            <p:nvPr/>
          </p:nvSpPr>
          <p:spPr>
            <a:xfrm>
              <a:off x="28" y="1526"/>
              <a:ext cx="1131" cy="447"/>
            </a:xfrm>
            <a:prstGeom prst="roundRect">
              <a:avLst>
                <a:gd name="adj" fmla="val 50000"/>
              </a:avLst>
            </a:prstGeom>
            <a:gradFill rotWithShape="1">
              <a:gsLst>
                <a:gs pos="0">
                  <a:srgbClr val="73E77E"/>
                </a:gs>
                <a:gs pos="100000">
                  <a:srgbClr val="B3F2B9"/>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63" name="圆角矩形 25647"/>
            <p:cNvSpPr/>
            <p:nvPr/>
          </p:nvSpPr>
          <p:spPr>
            <a:xfrm>
              <a:off x="28" y="240"/>
              <a:ext cx="1131" cy="446"/>
            </a:xfrm>
            <a:prstGeom prst="roundRect">
              <a:avLst>
                <a:gd name="adj" fmla="val 50000"/>
              </a:avLst>
            </a:prstGeom>
            <a:gradFill rotWithShape="1">
              <a:gsLst>
                <a:gs pos="0">
                  <a:srgbClr val="D0F7D4"/>
                </a:gs>
                <a:gs pos="100000">
                  <a:srgbClr val="73E77E"/>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64" name="文本框 25648"/>
            <p:cNvSpPr txBox="1"/>
            <p:nvPr/>
          </p:nvSpPr>
          <p:spPr>
            <a:xfrm>
              <a:off x="42" y="507"/>
              <a:ext cx="1124" cy="366"/>
            </a:xfrm>
            <a:prstGeom prst="rect">
              <a:avLst/>
            </a:prstGeom>
            <a:noFill/>
            <a:ln w="9525">
              <a:noFill/>
            </a:ln>
          </p:spPr>
          <p:txBody>
            <a:bodyPr anchor="t">
              <a:spAutoFit/>
            </a:bodyPr>
            <a:p>
              <a:pPr algn="ctr"/>
              <a:r>
                <a:rPr lang="zh-CN" altLang="en-US" sz="1600" b="1">
                  <a:latin typeface="Arial" panose="020B0604020202020204" pitchFamily="34" charset="0"/>
                  <a:ea typeface="楷体_GB2312" pitchFamily="1" charset="-122"/>
                </a:rPr>
                <a:t>英特尔奔腾芯片缺陷</a:t>
              </a:r>
              <a:endParaRPr lang="zh-CN" altLang="en-US" sz="1600" b="1">
                <a:latin typeface="Arial" panose="020B0604020202020204" pitchFamily="34" charset="0"/>
                <a:ea typeface="楷体_GB2312" pitchFamily="1" charset="-122"/>
              </a:endParaRPr>
            </a:p>
          </p:txBody>
        </p:sp>
        <p:sp>
          <p:nvSpPr>
            <p:cNvPr id="34865" name="椭圆 25649"/>
            <p:cNvSpPr/>
            <p:nvPr/>
          </p:nvSpPr>
          <p:spPr>
            <a:xfrm>
              <a:off x="446" y="0"/>
              <a:ext cx="352" cy="405"/>
            </a:xfrm>
            <a:prstGeom prst="ellipse">
              <a:avLst/>
            </a:prstGeom>
            <a:solidFill>
              <a:srgbClr val="333333"/>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66" name="椭圆 25650"/>
            <p:cNvSpPr/>
            <p:nvPr/>
          </p:nvSpPr>
          <p:spPr>
            <a:xfrm>
              <a:off x="450" y="3"/>
              <a:ext cx="340" cy="392"/>
            </a:xfrm>
            <a:prstGeom prst="ellipse">
              <a:avLst/>
            </a:prstGeom>
            <a:gradFill rotWithShape="1">
              <a:gsLst>
                <a:gs pos="0">
                  <a:srgbClr val="636869"/>
                </a:gs>
                <a:gs pos="100000">
                  <a:srgbClr val="D6E1E2"/>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67" name="椭圆 25651"/>
            <p:cNvSpPr/>
            <p:nvPr/>
          </p:nvSpPr>
          <p:spPr>
            <a:xfrm>
              <a:off x="454" y="5"/>
              <a:ext cx="332" cy="383"/>
            </a:xfrm>
            <a:prstGeom prst="ellipse">
              <a:avLst/>
            </a:prstGeom>
            <a:gradFill rotWithShape="1">
              <a:gsLst>
                <a:gs pos="0">
                  <a:srgbClr val="D6E1E2">
                    <a:alpha val="0"/>
                  </a:srgbClr>
                </a:gs>
                <a:gs pos="100000">
                  <a:srgbClr val="F1F5F5"/>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68" name="椭圆 25652"/>
            <p:cNvSpPr/>
            <p:nvPr/>
          </p:nvSpPr>
          <p:spPr>
            <a:xfrm>
              <a:off x="457" y="9"/>
              <a:ext cx="316" cy="357"/>
            </a:xfrm>
            <a:prstGeom prst="ellipse">
              <a:avLst/>
            </a:prstGeom>
            <a:gradFill rotWithShape="1">
              <a:gsLst>
                <a:gs pos="0">
                  <a:srgbClr val="AAB2B3"/>
                </a:gs>
                <a:gs pos="100000">
                  <a:srgbClr val="D6E1E2">
                    <a:alpha val="48000"/>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69" name="椭圆 25653"/>
            <p:cNvSpPr/>
            <p:nvPr/>
          </p:nvSpPr>
          <p:spPr>
            <a:xfrm>
              <a:off x="476" y="19"/>
              <a:ext cx="281" cy="290"/>
            </a:xfrm>
            <a:prstGeom prst="ellipse">
              <a:avLst/>
            </a:prstGeom>
            <a:gradFill rotWithShape="1">
              <a:gsLst>
                <a:gs pos="0">
                  <a:srgbClr val="FFFFFF"/>
                </a:gs>
                <a:gs pos="100000">
                  <a:srgbClr val="D6E1E2">
                    <a:alpha val="37999"/>
                  </a:srgbClr>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34870" name="文本框 25654"/>
            <p:cNvSpPr txBox="1"/>
            <p:nvPr/>
          </p:nvSpPr>
          <p:spPr>
            <a:xfrm>
              <a:off x="517" y="90"/>
              <a:ext cx="219" cy="212"/>
            </a:xfrm>
            <a:prstGeom prst="rect">
              <a:avLst/>
            </a:prstGeom>
            <a:noFill/>
            <a:ln w="9525">
              <a:noFill/>
            </a:ln>
          </p:spPr>
          <p:txBody>
            <a:bodyPr anchor="t">
              <a:spAutoFit/>
            </a:bodyPr>
            <a:p>
              <a:pPr algn="ctr"/>
              <a:r>
                <a:rPr lang="en-US" altLang="zh-CN" sz="1600">
                  <a:solidFill>
                    <a:srgbClr val="000000"/>
                  </a:solidFill>
                  <a:latin typeface="Arial" panose="020B0604020202020204" pitchFamily="34" charset="0"/>
                  <a:ea typeface="楷体_GB2312" pitchFamily="1" charset="-122"/>
                </a:rPr>
                <a:t>2</a:t>
              </a:r>
              <a:endParaRPr lang="en-US" altLang="zh-CN" sz="1600">
                <a:latin typeface="Arial" panose="020B0604020202020204" pitchFamily="34" charset="0"/>
                <a:ea typeface="楷体_GB2312" pitchFamily="1" charset="-122"/>
              </a:endParaRPr>
            </a:p>
          </p:txBody>
        </p:sp>
      </p:grpSp>
      <p:sp>
        <p:nvSpPr>
          <p:cNvPr id="25656" name="文本框 25655"/>
          <p:cNvSpPr txBox="1"/>
          <p:nvPr/>
        </p:nvSpPr>
        <p:spPr>
          <a:xfrm>
            <a:off x="533400" y="5465763"/>
            <a:ext cx="4032250" cy="423862"/>
          </a:xfrm>
          <a:prstGeom prst="rect">
            <a:avLst/>
          </a:prstGeom>
          <a:solidFill>
            <a:srgbClr val="FFCC99"/>
          </a:solidFill>
          <a:ln w="57150" cap="flat" cmpd="sng">
            <a:solidFill>
              <a:srgbClr val="800000"/>
            </a:solidFill>
            <a:prstDash val="solid"/>
            <a:miter/>
            <a:headEnd type="none" w="med" len="med"/>
            <a:tailEnd type="none" w="med" len="med"/>
          </a:ln>
          <a:effectLst>
            <a:outerShdw dist="35921" dir="2699999" algn="ctr" rotWithShape="0">
              <a:schemeClr val="bg2"/>
            </a:outerShdw>
          </a:effectLst>
        </p:spPr>
        <p:txBody>
          <a:bodyPr anchor="t">
            <a:spAutoFit/>
          </a:bodyPr>
          <a:p>
            <a:r>
              <a:rPr lang="en-US" altLang="zh-CN" b="1">
                <a:latin typeface="Arial" panose="020B0604020202020204" pitchFamily="34" charset="0"/>
                <a:ea typeface="楷体_GB2312" pitchFamily="1" charset="-122"/>
                <a:sym typeface="Symbol" panose="05050102010706020507" pitchFamily="2" charset="2"/>
              </a:rPr>
              <a:t>1998</a:t>
            </a:r>
            <a:r>
              <a:rPr lang="zh-CN" altLang="en-US" b="1">
                <a:latin typeface="Arial" panose="020B0604020202020204" pitchFamily="34" charset="0"/>
                <a:ea typeface="楷体_GB2312" pitchFamily="1" charset="-122"/>
                <a:sym typeface="Symbol" panose="05050102010706020507" pitchFamily="2" charset="2"/>
              </a:rPr>
              <a:t>年开始，全世界花费上百亿美元</a:t>
            </a:r>
            <a:endParaRPr lang="zh-CN" altLang="en-US" b="1">
              <a:latin typeface="Arial" panose="020B0604020202020204" pitchFamily="34" charset="0"/>
              <a:ea typeface="楷体_GB2312" pitchFamily="1" charset="-122"/>
              <a:sym typeface="Symbol" panose="05050102010706020507" pitchFamily="2" charset="2"/>
            </a:endParaRPr>
          </a:p>
        </p:txBody>
      </p:sp>
      <p:sp>
        <p:nvSpPr>
          <p:cNvPr id="25657" name="文本框 25656"/>
          <p:cNvSpPr txBox="1"/>
          <p:nvPr/>
        </p:nvSpPr>
        <p:spPr>
          <a:xfrm>
            <a:off x="3059113" y="4941888"/>
            <a:ext cx="4989512" cy="642937"/>
          </a:xfrm>
          <a:prstGeom prst="rect">
            <a:avLst/>
          </a:prstGeom>
          <a:solidFill>
            <a:srgbClr val="FFCC99"/>
          </a:solidFill>
          <a:ln w="57150" cap="flat" cmpd="sng">
            <a:solidFill>
              <a:srgbClr val="800000"/>
            </a:solidFill>
            <a:prstDash val="solid"/>
            <a:miter/>
            <a:headEnd type="none" w="med" len="med"/>
            <a:tailEnd type="none" w="med" len="med"/>
          </a:ln>
          <a:effectLst>
            <a:outerShdw dist="35921" dir="2699999" algn="ctr" rotWithShape="0">
              <a:schemeClr val="bg2"/>
            </a:outerShdw>
          </a:effectLst>
        </p:spPr>
        <p:txBody>
          <a:bodyPr anchor="t">
            <a:spAutoFit/>
          </a:bodyPr>
          <a:p>
            <a:r>
              <a:rPr lang="en-US" altLang="zh-CN" b="1">
                <a:latin typeface="Arial" panose="020B0604020202020204" pitchFamily="34" charset="0"/>
                <a:ea typeface="宋体" panose="02010600030101010101" pitchFamily="2" charset="-122"/>
              </a:rPr>
              <a:t>(4195835 / 3145727) * 3145727 - 4195835 </a:t>
            </a:r>
            <a:r>
              <a:rPr lang="en-US" altLang="zh-CN" b="1">
                <a:latin typeface="Arial" panose="020B0604020202020204" pitchFamily="34" charset="0"/>
                <a:ea typeface="宋体" panose="02010600030101010101" pitchFamily="2" charset="-122"/>
                <a:sym typeface="Symbol" panose="05050102010706020507" pitchFamily="2" charset="2"/>
              </a:rPr>
              <a:t> 0</a:t>
            </a:r>
            <a:endParaRPr lang="en-US" altLang="zh-CN" b="1">
              <a:latin typeface="Arial" panose="020B0604020202020204" pitchFamily="34" charset="0"/>
              <a:ea typeface="宋体" panose="02010600030101010101" pitchFamily="2" charset="-122"/>
              <a:sym typeface="Symbol" panose="05050102010706020507" pitchFamily="2" charset="2"/>
            </a:endParaRPr>
          </a:p>
          <a:p>
            <a:r>
              <a:rPr lang="en-US" altLang="zh-CN" b="1">
                <a:latin typeface="Arial" panose="020B0604020202020204" pitchFamily="34" charset="0"/>
                <a:ea typeface="宋体" panose="02010600030101010101" pitchFamily="2" charset="-122"/>
                <a:sym typeface="Symbol" panose="05050102010706020507" pitchFamily="2" charset="2"/>
              </a:rPr>
              <a:t>1994</a:t>
            </a:r>
            <a:r>
              <a:rPr lang="zh-CN" altLang="en-US" b="1">
                <a:latin typeface="Arial" panose="020B0604020202020204" pitchFamily="34" charset="0"/>
                <a:ea typeface="宋体" panose="02010600030101010101" pitchFamily="2" charset="-122"/>
                <a:sym typeface="Symbol" panose="05050102010706020507" pitchFamily="2" charset="2"/>
              </a:rPr>
              <a:t>年，花费</a:t>
            </a:r>
            <a:r>
              <a:rPr lang="en-US" altLang="zh-CN" b="1">
                <a:latin typeface="Arial" panose="020B0604020202020204" pitchFamily="34" charset="0"/>
                <a:ea typeface="宋体" panose="02010600030101010101" pitchFamily="2" charset="-122"/>
                <a:sym typeface="Symbol" panose="05050102010706020507" pitchFamily="2" charset="2"/>
              </a:rPr>
              <a:t>4.5</a:t>
            </a:r>
            <a:r>
              <a:rPr lang="zh-CN" altLang="en-US" b="1">
                <a:latin typeface="Arial" panose="020B0604020202020204" pitchFamily="34" charset="0"/>
                <a:ea typeface="宋体" panose="02010600030101010101" pitchFamily="2" charset="-122"/>
                <a:sym typeface="Symbol" panose="05050102010706020507" pitchFamily="2" charset="2"/>
              </a:rPr>
              <a:t>亿美元</a:t>
            </a:r>
            <a:endParaRPr lang="zh-CN" altLang="en-US" b="1">
              <a:latin typeface="Arial" panose="020B0604020202020204" pitchFamily="34" charset="0"/>
              <a:ea typeface="宋体" panose="02010600030101010101" pitchFamily="2" charset="-122"/>
              <a:sym typeface="Symbol" panose="05050102010706020507"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blinds(horizontal)">
                                      <p:cBhvr>
                                        <p:cTn id="7" dur="500"/>
                                        <p:tgtEl>
                                          <p:spTgt spid="2560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656"/>
                                        </p:tgtEl>
                                        <p:attrNameLst>
                                          <p:attrName>style.visibility</p:attrName>
                                        </p:attrNameLst>
                                      </p:cBhvr>
                                      <p:to>
                                        <p:strVal val="visible"/>
                                      </p:to>
                                    </p:set>
                                    <p:anim calcmode="lin" valueType="num">
                                      <p:cBhvr additive="base">
                                        <p:cTn id="12" dur="500" fill="hold"/>
                                        <p:tgtEl>
                                          <p:spTgt spid="25656"/>
                                        </p:tgtEl>
                                        <p:attrNameLst>
                                          <p:attrName>ppt_x</p:attrName>
                                        </p:attrNameLst>
                                      </p:cBhvr>
                                      <p:tavLst>
                                        <p:tav tm="0">
                                          <p:val>
                                            <p:strVal val="#ppt_x"/>
                                          </p:val>
                                        </p:tav>
                                        <p:tav tm="100000">
                                          <p:val>
                                            <p:strVal val="#ppt_x"/>
                                          </p:val>
                                        </p:tav>
                                      </p:tavLst>
                                    </p:anim>
                                    <p:anim calcmode="lin" valueType="num">
                                      <p:cBhvr additive="base">
                                        <p:cTn id="13" dur="500" fill="hold"/>
                                        <p:tgtEl>
                                          <p:spTgt spid="2565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1" nodeType="clickEffect">
                                  <p:stCondLst>
                                    <p:cond delay="0"/>
                                  </p:stCondLst>
                                  <p:childTnLst>
                                    <p:anim calcmode="lin" valueType="num">
                                      <p:cBhvr additive="base">
                                        <p:cTn id="17" dur="500"/>
                                        <p:tgtEl>
                                          <p:spTgt spid="25656"/>
                                        </p:tgtEl>
                                        <p:attrNameLst>
                                          <p:attrName>ppt_x</p:attrName>
                                        </p:attrNameLst>
                                      </p:cBhvr>
                                      <p:tavLst>
                                        <p:tav tm="0">
                                          <p:val>
                                            <p:strVal val="ppt_x"/>
                                          </p:val>
                                        </p:tav>
                                        <p:tav tm="100000">
                                          <p:val>
                                            <p:strVal val="ppt_x"/>
                                          </p:val>
                                        </p:tav>
                                      </p:tavLst>
                                    </p:anim>
                                    <p:anim calcmode="lin" valueType="num">
                                      <p:cBhvr additive="base">
                                        <p:cTn id="18" dur="500"/>
                                        <p:tgtEl>
                                          <p:spTgt spid="25656"/>
                                        </p:tgtEl>
                                        <p:attrNameLst>
                                          <p:attrName>ppt_y</p:attrName>
                                        </p:attrNameLst>
                                      </p:cBhvr>
                                      <p:tavLst>
                                        <p:tav tm="0">
                                          <p:val>
                                            <p:strVal val="ppt_y"/>
                                          </p:val>
                                        </p:tav>
                                        <p:tav tm="100000">
                                          <p:val>
                                            <p:strVal val="1+ppt_h/2"/>
                                          </p:val>
                                        </p:tav>
                                      </p:tavLst>
                                    </p:anim>
                                    <p:set>
                                      <p:cBhvr>
                                        <p:cTn id="19" dur="1" fill="hold">
                                          <p:stCondLst>
                                            <p:cond delay="499"/>
                                          </p:stCondLst>
                                        </p:cTn>
                                        <p:tgtEl>
                                          <p:spTgt spid="2565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5644"/>
                                        </p:tgtEl>
                                        <p:attrNameLst>
                                          <p:attrName>style.visibility</p:attrName>
                                        </p:attrNameLst>
                                      </p:cBhvr>
                                      <p:to>
                                        <p:strVal val="visible"/>
                                      </p:to>
                                    </p:set>
                                    <p:animEffect transition="in" filter="blinds(horizontal)">
                                      <p:cBhvr>
                                        <p:cTn id="24" dur="500"/>
                                        <p:tgtEl>
                                          <p:spTgt spid="2564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5657"/>
                                        </p:tgtEl>
                                        <p:attrNameLst>
                                          <p:attrName>style.visibility</p:attrName>
                                        </p:attrNameLst>
                                      </p:cBhvr>
                                      <p:to>
                                        <p:strVal val="visible"/>
                                      </p:to>
                                    </p:set>
                                    <p:anim calcmode="lin" valueType="num">
                                      <p:cBhvr additive="base">
                                        <p:cTn id="29" dur="500" fill="hold"/>
                                        <p:tgtEl>
                                          <p:spTgt spid="25657"/>
                                        </p:tgtEl>
                                        <p:attrNameLst>
                                          <p:attrName>ppt_x</p:attrName>
                                        </p:attrNameLst>
                                      </p:cBhvr>
                                      <p:tavLst>
                                        <p:tav tm="0">
                                          <p:val>
                                            <p:strVal val="#ppt_x"/>
                                          </p:val>
                                        </p:tav>
                                        <p:tav tm="100000">
                                          <p:val>
                                            <p:strVal val="#ppt_x"/>
                                          </p:val>
                                        </p:tav>
                                      </p:tavLst>
                                    </p:anim>
                                    <p:anim calcmode="lin" valueType="num">
                                      <p:cBhvr additive="base">
                                        <p:cTn id="30" dur="500" fill="hold"/>
                                        <p:tgtEl>
                                          <p:spTgt spid="2565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25657"/>
                                        </p:tgtEl>
                                        <p:attrNameLst>
                                          <p:attrName>ppt_x</p:attrName>
                                        </p:attrNameLst>
                                      </p:cBhvr>
                                      <p:tavLst>
                                        <p:tav tm="0">
                                          <p:val>
                                            <p:strVal val="ppt_x"/>
                                          </p:val>
                                        </p:tav>
                                        <p:tav tm="100000">
                                          <p:val>
                                            <p:strVal val="ppt_x"/>
                                          </p:val>
                                        </p:tav>
                                      </p:tavLst>
                                    </p:anim>
                                    <p:anim calcmode="lin" valueType="num">
                                      <p:cBhvr additive="base">
                                        <p:cTn id="35" dur="500"/>
                                        <p:tgtEl>
                                          <p:spTgt spid="25657"/>
                                        </p:tgtEl>
                                        <p:attrNameLst>
                                          <p:attrName>ppt_y</p:attrName>
                                        </p:attrNameLst>
                                      </p:cBhvr>
                                      <p:tavLst>
                                        <p:tav tm="0">
                                          <p:val>
                                            <p:strVal val="ppt_y"/>
                                          </p:val>
                                        </p:tav>
                                        <p:tav tm="100000">
                                          <p:val>
                                            <p:strVal val="1+ppt_h/2"/>
                                          </p:val>
                                        </p:tav>
                                      </p:tavLst>
                                    </p:anim>
                                    <p:set>
                                      <p:cBhvr>
                                        <p:cTn id="36" dur="1" fill="hold">
                                          <p:stCondLst>
                                            <p:cond delay="499"/>
                                          </p:stCondLst>
                                        </p:cTn>
                                        <p:tgtEl>
                                          <p:spTgt spid="2565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5618"/>
                                        </p:tgtEl>
                                        <p:attrNameLst>
                                          <p:attrName>style.visibility</p:attrName>
                                        </p:attrNameLst>
                                      </p:cBhvr>
                                      <p:to>
                                        <p:strVal val="visible"/>
                                      </p:to>
                                    </p:set>
                                    <p:animEffect transition="in" filter="blinds(horizontal)">
                                      <p:cBhvr>
                                        <p:cTn id="41" dur="500"/>
                                        <p:tgtEl>
                                          <p:spTgt spid="2561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5631"/>
                                        </p:tgtEl>
                                        <p:attrNameLst>
                                          <p:attrName>style.visibility</p:attrName>
                                        </p:attrNameLst>
                                      </p:cBhvr>
                                      <p:to>
                                        <p:strVal val="visible"/>
                                      </p:to>
                                    </p:set>
                                    <p:animEffect transition="in" filter="blinds(horizontal)">
                                      <p:cBhvr>
                                        <p:cTn id="46" dur="500"/>
                                        <p:tgtEl>
                                          <p:spTgt spid="25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56" grpId="0" animBg="1"/>
      <p:bldP spid="25656" grpId="1" animBg="1"/>
      <p:bldP spid="25657" grpId="0" bldLvl="0" animBg="1"/>
      <p:bldP spid="25657" grpId="1"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1" name="Picture 2"/>
          <p:cNvPicPr>
            <a:picLocks noChangeAspect="1"/>
          </p:cNvPicPr>
          <p:nvPr/>
        </p:nvPicPr>
        <p:blipFill>
          <a:blip r:embed="rId1"/>
          <a:stretch>
            <a:fillRect/>
          </a:stretch>
        </p:blipFill>
        <p:spPr>
          <a:xfrm>
            <a:off x="1979613" y="3213100"/>
            <a:ext cx="1800225" cy="3201988"/>
          </a:xfrm>
          <a:prstGeom prst="rect">
            <a:avLst/>
          </a:prstGeom>
          <a:noFill/>
          <a:ln w="9525">
            <a:noFill/>
          </a:ln>
        </p:spPr>
      </p:pic>
      <p:pic>
        <p:nvPicPr>
          <p:cNvPr id="35842" name="Picture 4" descr="10以内加减法都算错?安卓惊爆低级错误"/>
          <p:cNvPicPr>
            <a:picLocks noChangeAspect="1"/>
          </p:cNvPicPr>
          <p:nvPr/>
        </p:nvPicPr>
        <p:blipFill>
          <a:blip r:embed="rId2"/>
          <a:stretch>
            <a:fillRect/>
          </a:stretch>
        </p:blipFill>
        <p:spPr>
          <a:xfrm>
            <a:off x="4981575" y="3213100"/>
            <a:ext cx="1800225" cy="3201988"/>
          </a:xfrm>
          <a:prstGeom prst="rect">
            <a:avLst/>
          </a:prstGeom>
          <a:noFill/>
          <a:ln w="9525">
            <a:noFill/>
          </a:ln>
        </p:spPr>
      </p:pic>
      <p:sp>
        <p:nvSpPr>
          <p:cNvPr id="35843" name="矩形 26627"/>
          <p:cNvSpPr>
            <a:spLocks noRot="1"/>
          </p:cNvSpPr>
          <p:nvPr/>
        </p:nvSpPr>
        <p:spPr>
          <a:xfrm>
            <a:off x="250825" y="188913"/>
            <a:ext cx="8540750" cy="1143000"/>
          </a:xfrm>
          <a:prstGeom prst="rect">
            <a:avLst/>
          </a:prstGeom>
          <a:noFill/>
          <a:ln w="9525">
            <a:noFill/>
          </a:ln>
        </p:spPr>
        <p:txBody>
          <a:bodyPr anchor="ctr"/>
          <a:p>
            <a:pPr algn="l">
              <a:buClr>
                <a:srgbClr val="000000"/>
              </a:buClr>
              <a:buSzTx/>
              <a:buFontTx/>
            </a:pPr>
            <a:r>
              <a:rPr lang="en-US" altLang="zh-CN" sz="4400" b="1">
                <a:solidFill>
                  <a:schemeClr val="tx2"/>
                </a:solidFill>
                <a:latin typeface="+mj-lt"/>
                <a:ea typeface="+mj-ea"/>
                <a:cs typeface="+mj-cs"/>
              </a:rPr>
              <a:t>1.2 软件缺陷与软件故障</a:t>
            </a:r>
            <a:endParaRPr lang="en-US" altLang="zh-CN" sz="4400" b="1">
              <a:solidFill>
                <a:schemeClr val="tx2"/>
              </a:solidFill>
              <a:latin typeface="+mj-lt"/>
              <a:ea typeface="+mj-ea"/>
              <a:cs typeface="+mj-cs"/>
            </a:endParaRPr>
          </a:p>
        </p:txBody>
      </p:sp>
      <p:sp>
        <p:nvSpPr>
          <p:cNvPr id="35844" name="矩形 26628"/>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2. </a:t>
            </a:r>
            <a:r>
              <a:rPr lang="zh-CN" altLang="en-US" sz="4000" b="1">
                <a:solidFill>
                  <a:srgbClr val="FF3300"/>
                </a:solidFill>
                <a:latin typeface="Arial" panose="020B0604020202020204" pitchFamily="34" charset="0"/>
                <a:ea typeface="华文行楷" panose="02010800040101010101" pitchFamily="2" charset="-122"/>
              </a:rPr>
              <a:t>典型案例</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某型智能手机操作系统计算器精度不足</a:t>
            </a:r>
            <a:endParaRPr lang="zh-CN" altLang="en-US" sz="3600" b="1">
              <a:latin typeface="Arial" panose="020B0604020202020204" pitchFamily="34" charset="0"/>
              <a:ea typeface="楷体_GB2312" pitchFamily="1" charset="-122"/>
            </a:endParaRPr>
          </a:p>
          <a:p>
            <a:pPr marL="840105" lvl="1" indent="-495300" algn="l" eaLnBrk="1" fontAlgn="base" latinLnBrk="0" hangingPunct="1">
              <a:lnSpc>
                <a:spcPct val="110000"/>
              </a:lnSpc>
              <a:spcBef>
                <a:spcPct val="5000"/>
              </a:spcBef>
              <a:spcAft>
                <a:spcPct val="5000"/>
              </a:spcAft>
              <a:buClr>
                <a:schemeClr val="accent2"/>
              </a:buClr>
              <a:buSzPct val="85000"/>
              <a:buFont typeface="Arial" panose="020B0604020202020204" pitchFamily="34" charset="0"/>
              <a:buChar char="•"/>
            </a:pPr>
            <a:r>
              <a:rPr lang="en-US" altLang="zh-CN" sz="3400" b="1" i="1" u="none" baseline="0">
                <a:solidFill>
                  <a:schemeClr val="tx1"/>
                </a:solidFill>
                <a:latin typeface="Arial" panose="020B0604020202020204" pitchFamily="34" charset="0"/>
                <a:ea typeface="宋体" panose="02010600030101010101" pitchFamily="2" charset="-122"/>
              </a:rPr>
              <a:t>14.52-14.49 </a:t>
            </a:r>
            <a:r>
              <a:rPr lang="zh-CN" altLang="en-US" sz="3400" b="1" i="1" u="none" baseline="0">
                <a:solidFill>
                  <a:schemeClr val="tx1"/>
                </a:solidFill>
                <a:latin typeface="Arial" panose="020B0604020202020204" pitchFamily="34" charset="0"/>
                <a:ea typeface="宋体" panose="02010600030101010101" pitchFamily="2" charset="-122"/>
              </a:rPr>
              <a:t>和 </a:t>
            </a:r>
            <a:r>
              <a:rPr lang="en-US" altLang="zh-CN" sz="3400" b="1" i="1" u="none" baseline="0">
                <a:solidFill>
                  <a:schemeClr val="tx1"/>
                </a:solidFill>
                <a:latin typeface="Arial" panose="020B0604020202020204" pitchFamily="34" charset="0"/>
                <a:ea typeface="宋体" panose="02010600030101010101" pitchFamily="2" charset="-122"/>
              </a:rPr>
              <a:t>8.03-7.96</a:t>
            </a:r>
            <a:endParaRPr lang="en-US" altLang="zh-CN" sz="3400" b="1" i="1" u="none" baseline="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Subtitle 4"/>
          <p:cNvSpPr>
            <a:spLocks noGrp="1" noRot="1"/>
          </p:cNvSpPr>
          <p:nvPr>
            <p:ph type="subTitle"/>
          </p:nvPr>
        </p:nvSpPr>
        <p:spPr>
          <a:xfrm>
            <a:off x="323850" y="1052513"/>
            <a:ext cx="8334375" cy="5395912"/>
          </a:xfrm>
        </p:spPr>
        <p:txBody>
          <a:bodyPr wrap="square" anchor="t"/>
          <a:lstStyle>
            <a:lvl1pPr marL="0" lvl="0" indent="0" algn="ctr">
              <a:defRPr/>
            </a:lvl1pPr>
            <a:lvl2pPr marL="457200" lvl="1" indent="0" algn="ctr">
              <a:defRPr/>
            </a:lvl2pPr>
            <a:lvl3pPr marL="914400" lvl="2" indent="0" algn="ctr">
              <a:defRPr/>
            </a:lvl3pPr>
            <a:lvl4pPr marL="1371600" lvl="3" indent="0" algn="ctr">
              <a:defRPr/>
            </a:lvl4pPr>
            <a:lvl5pPr marL="1828800" lvl="4" indent="0" algn="ctr">
              <a:defRPr/>
            </a:lvl5pPr>
          </a:lstStyle>
          <a:p>
            <a:pPr marL="457200" lvl="0" indent="-457200" algn="l">
              <a:lnSpc>
                <a:spcPct val="110000"/>
              </a:lnSpc>
              <a:spcBef>
                <a:spcPct val="5000"/>
              </a:spcBef>
              <a:spcAft>
                <a:spcPct val="5000"/>
              </a:spcAft>
              <a:buNone/>
            </a:pPr>
            <a:r>
              <a:rPr lang="en-US" altLang="zh-CN" sz="4000">
                <a:solidFill>
                  <a:srgbClr val="FF3300"/>
                </a:solidFill>
                <a:ea typeface="华文行楷" panose="02010800040101010101" pitchFamily="2" charset="-122"/>
              </a:rPr>
              <a:t>2. </a:t>
            </a:r>
            <a:r>
              <a:rPr lang="zh-CN" altLang="en-US" sz="4000">
                <a:solidFill>
                  <a:srgbClr val="FF3300"/>
                </a:solidFill>
                <a:ea typeface="华文行楷" panose="02010800040101010101" pitchFamily="2" charset="-122"/>
              </a:rPr>
              <a:t>典型案例</a:t>
            </a:r>
            <a:endParaRPr lang="zh-CN" altLang="en-US" sz="3600"/>
          </a:p>
          <a:p>
            <a:pPr marL="457200" lvl="0" indent="-457200" algn="l">
              <a:lnSpc>
                <a:spcPct val="110000"/>
              </a:lnSpc>
              <a:spcBef>
                <a:spcPct val="5000"/>
              </a:spcBef>
              <a:spcAft>
                <a:spcPct val="5000"/>
              </a:spcAft>
            </a:pPr>
            <a:r>
              <a:rPr lang="en-US" altLang="zh-CN" sz="3600">
                <a:hlinkClick r:id="rId1"/>
              </a:rPr>
              <a:t>http://www.tudou.com/programs/view/w5wbj213164/</a:t>
            </a:r>
            <a:r>
              <a:rPr lang="en-US" altLang="zh-CN" sz="3600"/>
              <a:t> FIFA</a:t>
            </a:r>
            <a:r>
              <a:rPr lang="zh-CN" altLang="en-US" sz="3600"/>
              <a:t>物理冲撞引擎</a:t>
            </a:r>
            <a:endParaRPr lang="zh-CN" altLang="en-US" sz="3600"/>
          </a:p>
        </p:txBody>
      </p:sp>
      <p:pic>
        <p:nvPicPr>
          <p:cNvPr id="37890" name="Content Placeholder 3"/>
          <p:cNvPicPr>
            <a:picLocks noGrp="1" noRot="1" noChangeAspect="1"/>
          </p:cNvPicPr>
          <p:nvPr>
            <p:ph idx="4294967295"/>
          </p:nvPr>
        </p:nvPicPr>
        <p:blipFill>
          <a:blip r:embed="rId2"/>
          <a:stretch>
            <a:fillRect/>
          </a:stretch>
        </p:blipFill>
        <p:spPr>
          <a:xfrm>
            <a:off x="1362075" y="3362325"/>
            <a:ext cx="6556375" cy="3090863"/>
          </a:xfrm>
        </p:spPr>
      </p:pic>
      <p:sp>
        <p:nvSpPr>
          <p:cNvPr id="37891" name="矩形 28675"/>
          <p:cNvSpPr>
            <a:spLocks noRot="1"/>
          </p:cNvSpPr>
          <p:nvPr/>
        </p:nvSpPr>
        <p:spPr>
          <a:xfrm>
            <a:off x="250825" y="188913"/>
            <a:ext cx="8540750" cy="1143000"/>
          </a:xfrm>
          <a:prstGeom prst="rect">
            <a:avLst/>
          </a:prstGeom>
          <a:noFill/>
          <a:ln w="9525">
            <a:noFill/>
          </a:ln>
        </p:spPr>
        <p:txBody>
          <a:bodyPr anchor="ctr"/>
          <a:p>
            <a:pPr algn="l">
              <a:buClr>
                <a:srgbClr val="000000"/>
              </a:buClr>
              <a:buSzTx/>
              <a:buFontTx/>
            </a:pPr>
            <a:r>
              <a:rPr lang="en-US" altLang="zh-CN" sz="4400" b="1">
                <a:solidFill>
                  <a:schemeClr val="tx2"/>
                </a:solidFill>
                <a:latin typeface="+mj-lt"/>
                <a:ea typeface="+mj-ea"/>
                <a:cs typeface="+mj-cs"/>
              </a:rPr>
              <a:t>1.2 软件缺陷与软件故障</a:t>
            </a:r>
            <a:endParaRPr lang="en-US" altLang="zh-CN" sz="4400" b="1">
              <a:solidFill>
                <a:schemeClr val="tx2"/>
              </a:solidFill>
              <a:latin typeface="+mj-lt"/>
              <a:ea typeface="+mj-ea"/>
              <a:cs typeface="+mj-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Content Placeholder 2"/>
          <p:cNvSpPr>
            <a:spLocks noGrp="1" noRot="1"/>
          </p:cNvSpPr>
          <p:nvPr>
            <p:ph type="subTitle"/>
          </p:nvPr>
        </p:nvSpPr>
        <p:spPr>
          <a:xfrm>
            <a:off x="323850" y="1052513"/>
            <a:ext cx="8424863" cy="5395912"/>
          </a:xfrm>
        </p:spPr>
        <p:txBody>
          <a:bodyPr wrap="square" anchor="t"/>
          <a:lstStyle>
            <a:lvl1pPr marL="0" lvl="0" indent="0" algn="ctr">
              <a:defRPr/>
            </a:lvl1pPr>
            <a:lvl2pPr marL="457200" lvl="1" indent="0" algn="ctr">
              <a:defRPr/>
            </a:lvl2pPr>
            <a:lvl3pPr marL="914400" lvl="2" indent="0" algn="ctr">
              <a:defRPr/>
            </a:lvl3pPr>
            <a:lvl4pPr marL="1371600" lvl="3" indent="0" algn="ctr">
              <a:defRPr/>
            </a:lvl4pPr>
            <a:lvl5pPr marL="1828800" lvl="4" indent="0" algn="ctr">
              <a:defRPr/>
            </a:lvl5pPr>
          </a:lstStyle>
          <a:p>
            <a:pPr marL="609600" lvl="0" indent="-609600" algn="l">
              <a:lnSpc>
                <a:spcPct val="110000"/>
              </a:lnSpc>
              <a:spcBef>
                <a:spcPct val="5000"/>
              </a:spcBef>
              <a:spcAft>
                <a:spcPct val="5000"/>
              </a:spcAft>
              <a:buNone/>
            </a:pPr>
            <a:r>
              <a:rPr lang="en-US" altLang="zh-CN" sz="4000">
                <a:solidFill>
                  <a:srgbClr val="FF3300"/>
                </a:solidFill>
                <a:ea typeface="华文行楷" panose="02010800040101010101" pitchFamily="2" charset="-122"/>
              </a:rPr>
              <a:t>2. </a:t>
            </a:r>
            <a:r>
              <a:rPr lang="zh-CN" altLang="en-US" sz="4000">
                <a:solidFill>
                  <a:srgbClr val="FF3300"/>
                </a:solidFill>
                <a:ea typeface="华文行楷" panose="02010800040101010101" pitchFamily="2" charset="-122"/>
              </a:rPr>
              <a:t>典型案例</a:t>
            </a:r>
            <a:endParaRPr lang="zh-CN" altLang="en-US" sz="3600"/>
          </a:p>
          <a:p>
            <a:pPr marL="609600" lvl="0" indent="-609600" algn="l">
              <a:lnSpc>
                <a:spcPct val="110000"/>
              </a:lnSpc>
              <a:spcBef>
                <a:spcPct val="5000"/>
              </a:spcBef>
              <a:spcAft>
                <a:spcPct val="5000"/>
              </a:spcAft>
              <a:buSzPct val="100000"/>
              <a:buFont typeface="Calibri" panose="020F0502020204030204" pitchFamily="2" charset="0"/>
              <a:buAutoNum type="arabicParenR"/>
            </a:pPr>
            <a:r>
              <a:rPr lang="en-US" altLang="zh-CN" sz="3600"/>
              <a:t>2011</a:t>
            </a:r>
            <a:r>
              <a:rPr lang="zh-CN" altLang="en-US" sz="3600"/>
              <a:t>年</a:t>
            </a:r>
            <a:r>
              <a:rPr lang="en-US" altLang="zh-CN" sz="3600"/>
              <a:t>8</a:t>
            </a:r>
            <a:r>
              <a:rPr lang="zh-CN" altLang="en-US" sz="3600"/>
              <a:t>月，京东商城无法为中国移动的手机号码在线充值大于</a:t>
            </a:r>
            <a:r>
              <a:rPr lang="en-US" altLang="zh-CN" sz="3600"/>
              <a:t>100</a:t>
            </a:r>
            <a:r>
              <a:rPr lang="zh-CN" altLang="en-US" sz="3600"/>
              <a:t>元的话费</a:t>
            </a:r>
            <a:endParaRPr lang="zh-CN" altLang="en-US" sz="3600"/>
          </a:p>
          <a:p>
            <a:pPr marL="609600" lvl="0" indent="-609600" algn="l">
              <a:lnSpc>
                <a:spcPct val="110000"/>
              </a:lnSpc>
              <a:spcBef>
                <a:spcPct val="5000"/>
              </a:spcBef>
              <a:spcAft>
                <a:spcPct val="5000"/>
              </a:spcAft>
              <a:buSzPct val="100000"/>
              <a:buFont typeface="Calibri" panose="020F0502020204030204" pitchFamily="2" charset="0"/>
              <a:buAutoNum type="arabicParenR"/>
            </a:pPr>
            <a:r>
              <a:rPr lang="en-US" altLang="zh-CN" sz="3600"/>
              <a:t>2011</a:t>
            </a:r>
            <a:r>
              <a:rPr lang="zh-CN" altLang="en-US" sz="3600"/>
              <a:t>年</a:t>
            </a:r>
            <a:r>
              <a:rPr lang="en-US" altLang="zh-CN" sz="3600"/>
              <a:t>8</a:t>
            </a:r>
            <a:r>
              <a:rPr lang="zh-CN" altLang="en-US" sz="3600"/>
              <a:t>月，当当网接连出现“</a:t>
            </a:r>
            <a:r>
              <a:rPr lang="en-US" altLang="zh-CN" sz="3600"/>
              <a:t>1</a:t>
            </a:r>
            <a:r>
              <a:rPr lang="zh-CN" altLang="en-US" sz="3600"/>
              <a:t>元阿迪鞋”、“</a:t>
            </a:r>
            <a:r>
              <a:rPr lang="en-US" altLang="zh-CN" sz="3600"/>
              <a:t>110</a:t>
            </a:r>
            <a:r>
              <a:rPr lang="zh-CN" altLang="en-US" sz="3600"/>
              <a:t>元三星手机”以及“儿童图书促销”三起“价格失误”事件</a:t>
            </a:r>
            <a:endParaRPr lang="zh-CN" altLang="en-US" sz="3600"/>
          </a:p>
          <a:p>
            <a:pPr marL="609600" lvl="0" indent="-609600" algn="l"/>
            <a:endParaRPr lang="zh-CN" altLang="en-US" sz="3600"/>
          </a:p>
        </p:txBody>
      </p:sp>
      <p:sp>
        <p:nvSpPr>
          <p:cNvPr id="39938" name="矩形 30722"/>
          <p:cNvSpPr>
            <a:spLocks noRot="1"/>
          </p:cNvSpPr>
          <p:nvPr/>
        </p:nvSpPr>
        <p:spPr>
          <a:xfrm>
            <a:off x="250825" y="188913"/>
            <a:ext cx="8540750" cy="1143000"/>
          </a:xfrm>
          <a:prstGeom prst="rect">
            <a:avLst/>
          </a:prstGeom>
          <a:noFill/>
          <a:ln w="9525">
            <a:noFill/>
          </a:ln>
        </p:spPr>
        <p:txBody>
          <a:bodyPr anchor="ctr"/>
          <a:p>
            <a:pPr algn="l">
              <a:buClr>
                <a:srgbClr val="000000"/>
              </a:buClr>
              <a:buSzTx/>
              <a:buFontTx/>
            </a:pPr>
            <a:r>
              <a:rPr lang="en-US" altLang="zh-CN" sz="4400" b="1">
                <a:solidFill>
                  <a:schemeClr val="tx2"/>
                </a:solidFill>
                <a:latin typeface="+mj-lt"/>
                <a:ea typeface="+mj-ea"/>
                <a:cs typeface="+mj-cs"/>
              </a:rPr>
              <a:t>1</a:t>
            </a:r>
            <a:r>
              <a:rPr lang="en-US" altLang="zh-CN" sz="4400" b="1">
                <a:solidFill>
                  <a:schemeClr val="tx2"/>
                </a:solidFill>
                <a:latin typeface="+mj-lt"/>
                <a:ea typeface="+mj-ea"/>
                <a:cs typeface="+mj-cs"/>
              </a:rPr>
              <a:t>.2 软件缺陷与软件故障</a:t>
            </a:r>
            <a:endParaRPr lang="en-US" altLang="zh-CN" sz="4400" b="1">
              <a:solidFill>
                <a:schemeClr val="tx2"/>
              </a:solidFill>
              <a:latin typeface="+mj-lt"/>
              <a:ea typeface="+mj-ea"/>
              <a:cs typeface="+mj-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Content Placeholder 2"/>
          <p:cNvSpPr>
            <a:spLocks noGrp="1" noRot="1"/>
          </p:cNvSpPr>
          <p:nvPr>
            <p:ph type="subTitle"/>
          </p:nvPr>
        </p:nvSpPr>
        <p:spPr>
          <a:xfrm>
            <a:off x="323850" y="1052513"/>
            <a:ext cx="8280400" cy="5395912"/>
          </a:xfrm>
        </p:spPr>
        <p:txBody>
          <a:bodyPr wrap="square" anchor="t"/>
          <a:lstStyle>
            <a:lvl1pPr marL="0" lvl="0" indent="0" algn="ctr">
              <a:defRPr/>
            </a:lvl1pPr>
            <a:lvl2pPr marL="457200" lvl="1" indent="0" algn="ctr">
              <a:defRPr/>
            </a:lvl2pPr>
            <a:lvl3pPr marL="914400" lvl="2" indent="0" algn="ctr">
              <a:defRPr/>
            </a:lvl3pPr>
            <a:lvl4pPr marL="1371600" lvl="3" indent="0" algn="ctr">
              <a:defRPr/>
            </a:lvl4pPr>
            <a:lvl5pPr marL="1828800" lvl="4" indent="0" algn="ctr">
              <a:defRPr/>
            </a:lvl5pPr>
          </a:lstStyle>
          <a:p>
            <a:pPr marL="457200" lvl="0" indent="-457200" algn="l">
              <a:lnSpc>
                <a:spcPct val="110000"/>
              </a:lnSpc>
              <a:spcBef>
                <a:spcPct val="5000"/>
              </a:spcBef>
              <a:spcAft>
                <a:spcPct val="5000"/>
              </a:spcAft>
              <a:buNone/>
            </a:pPr>
            <a:r>
              <a:rPr lang="en-US" altLang="zh-CN" sz="4000">
                <a:solidFill>
                  <a:srgbClr val="FF3300"/>
                </a:solidFill>
                <a:ea typeface="华文行楷" panose="02010800040101010101" pitchFamily="2" charset="-122"/>
              </a:rPr>
              <a:t>2. </a:t>
            </a:r>
            <a:r>
              <a:rPr lang="zh-CN" altLang="en-US" sz="4000">
                <a:solidFill>
                  <a:srgbClr val="FF3300"/>
                </a:solidFill>
                <a:ea typeface="华文行楷" panose="02010800040101010101" pitchFamily="2" charset="-122"/>
              </a:rPr>
              <a:t>典型案例</a:t>
            </a:r>
            <a:endParaRPr lang="zh-CN" altLang="en-US"/>
          </a:p>
          <a:p>
            <a:pPr marL="457200" lvl="0" indent="-457200" algn="l">
              <a:lnSpc>
                <a:spcPct val="110000"/>
              </a:lnSpc>
              <a:spcBef>
                <a:spcPct val="5000"/>
              </a:spcBef>
              <a:spcAft>
                <a:spcPct val="5000"/>
              </a:spcAft>
            </a:pPr>
            <a:r>
              <a:rPr lang="en-US" altLang="zh-CN"/>
              <a:t>2011</a:t>
            </a:r>
            <a:r>
              <a:rPr lang="zh-CN" altLang="en-US"/>
              <a:t>年</a:t>
            </a:r>
            <a:r>
              <a:rPr lang="en-US" altLang="zh-CN"/>
              <a:t>8</a:t>
            </a:r>
            <a:r>
              <a:rPr lang="zh-CN" altLang="en-US"/>
              <a:t>月</a:t>
            </a:r>
            <a:r>
              <a:rPr lang="en-US" altLang="zh-CN"/>
              <a:t>18</a:t>
            </a:r>
            <a:r>
              <a:rPr lang="zh-CN" altLang="en-US"/>
              <a:t>日，火箭推进器控制系统程序编写错误导致俄“快车－</a:t>
            </a:r>
            <a:r>
              <a:rPr lang="en-US" altLang="zh-CN"/>
              <a:t>AM4”</a:t>
            </a:r>
            <a:r>
              <a:rPr lang="zh-CN" altLang="en-US"/>
              <a:t>通信卫星发射失败。根据俄部门间调查委员会作出的结论，在“微风－</a:t>
            </a:r>
            <a:r>
              <a:rPr lang="en-US" altLang="zh-CN"/>
              <a:t>M”</a:t>
            </a:r>
            <a:r>
              <a:rPr lang="zh-CN" altLang="en-US"/>
              <a:t>火箭推进器工作序列图中，其惯性制导和导航系统主要装置陀螺稳定平台的转向时间间隔被错误缩短，这直接导致了火箭推进器定位失误及卫星入轨失败。</a:t>
            </a:r>
            <a:endParaRPr lang="zh-CN" altLang="en-US"/>
          </a:p>
        </p:txBody>
      </p:sp>
      <p:sp>
        <p:nvSpPr>
          <p:cNvPr id="44034" name="矩形 34818"/>
          <p:cNvSpPr>
            <a:spLocks noRot="1"/>
          </p:cNvSpPr>
          <p:nvPr/>
        </p:nvSpPr>
        <p:spPr>
          <a:xfrm>
            <a:off x="250825" y="188913"/>
            <a:ext cx="8540750" cy="1143000"/>
          </a:xfrm>
          <a:prstGeom prst="rect">
            <a:avLst/>
          </a:prstGeom>
          <a:noFill/>
          <a:ln w="9525">
            <a:noFill/>
          </a:ln>
        </p:spPr>
        <p:txBody>
          <a:bodyPr anchor="ctr"/>
          <a:p>
            <a:pPr algn="l">
              <a:buClr>
                <a:srgbClr val="000000"/>
              </a:buClr>
              <a:buSzTx/>
              <a:buFontTx/>
            </a:pPr>
            <a:r>
              <a:rPr lang="en-US" altLang="zh-CN" sz="4400" b="1">
                <a:solidFill>
                  <a:schemeClr val="tx2"/>
                </a:solidFill>
                <a:latin typeface="+mj-lt"/>
                <a:ea typeface="+mj-ea"/>
                <a:cs typeface="+mj-cs"/>
              </a:rPr>
              <a:t>1.2 软件缺陷与软件故障</a:t>
            </a:r>
            <a:endParaRPr lang="en-US" altLang="zh-CN" sz="4400" b="1">
              <a:solidFill>
                <a:schemeClr val="tx2"/>
              </a:solidFill>
              <a:latin typeface="+mj-lt"/>
              <a:ea typeface="+mj-ea"/>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Content Placeholder 2"/>
          <p:cNvSpPr>
            <a:spLocks noGrp="1" noRot="1"/>
          </p:cNvSpPr>
          <p:nvPr>
            <p:ph type="subTitle"/>
          </p:nvPr>
        </p:nvSpPr>
        <p:spPr>
          <a:xfrm>
            <a:off x="323850" y="1052513"/>
            <a:ext cx="8280400" cy="5395912"/>
          </a:xfrm>
        </p:spPr>
        <p:txBody>
          <a:bodyPr wrap="square" lIns="91440" tIns="45720" rIns="91440" bIns="45720" anchor="t"/>
          <a:lstStyle>
            <a:lvl1pPr marL="0" lvl="0" indent="0" algn="ctr">
              <a:defRPr/>
            </a:lvl1pPr>
            <a:lvl2pPr marL="457200" lvl="1" indent="0" algn="ctr">
              <a:defRPr/>
            </a:lvl2pPr>
            <a:lvl3pPr marL="914400" lvl="2" indent="0" algn="ctr">
              <a:defRPr/>
            </a:lvl3pPr>
            <a:lvl4pPr marL="1371600" lvl="3" indent="0" algn="ctr">
              <a:defRPr/>
            </a:lvl4pPr>
            <a:lvl5pPr marL="1828800" lvl="4" indent="0" algn="ctr">
              <a:defRPr/>
            </a:lvl5pPr>
          </a:lstStyle>
          <a:p>
            <a:pPr marL="457200" lvl="0" indent="-457200" algn="l">
              <a:lnSpc>
                <a:spcPct val="110000"/>
              </a:lnSpc>
              <a:spcBef>
                <a:spcPct val="5000"/>
              </a:spcBef>
              <a:spcAft>
                <a:spcPct val="5000"/>
              </a:spcAft>
              <a:buNone/>
            </a:pPr>
            <a:r>
              <a:rPr lang="en-US" altLang="zh-CN" sz="4000" dirty="0">
                <a:solidFill>
                  <a:srgbClr val="FF3300"/>
                </a:solidFill>
                <a:ea typeface="华文行楷" panose="02010800040101010101" pitchFamily="2" charset="-122"/>
              </a:rPr>
              <a:t>2. </a:t>
            </a:r>
            <a:r>
              <a:rPr lang="zh-CN" altLang="en-US" sz="4000" dirty="0">
                <a:solidFill>
                  <a:srgbClr val="FF3300"/>
                </a:solidFill>
                <a:ea typeface="华文行楷" panose="02010800040101010101" pitchFamily="2" charset="-122"/>
              </a:rPr>
              <a:t>典型案例</a:t>
            </a:r>
            <a:endParaRPr lang="zh-CN" altLang="en-US" dirty="0"/>
          </a:p>
          <a:p>
            <a:pPr marL="457200" lvl="0" indent="-457200" algn="l">
              <a:lnSpc>
                <a:spcPct val="110000"/>
              </a:lnSpc>
              <a:spcBef>
                <a:spcPct val="5000"/>
              </a:spcBef>
              <a:spcAft>
                <a:spcPct val="5000"/>
              </a:spcAft>
              <a:buFont typeface="Arial" panose="020B0604020202020204" pitchFamily="34" charset="0"/>
              <a:buChar char="•"/>
            </a:pPr>
            <a:r>
              <a:rPr lang="zh-CN" altLang="en-US" sz="3000" dirty="0"/>
              <a:t>北京时间</a:t>
            </a:r>
            <a:r>
              <a:rPr lang="en-US" altLang="zh-CN" sz="3000" dirty="0"/>
              <a:t>2016</a:t>
            </a:r>
            <a:r>
              <a:rPr lang="zh-CN" altLang="zh-CN" sz="3000" dirty="0"/>
              <a:t>年</a:t>
            </a:r>
            <a:r>
              <a:rPr lang="zh-CN" altLang="en-US" sz="3000" dirty="0"/>
              <a:t>8月2日晚间，三星大屏旗舰手机Galaxy Note 7正式发布。8月24日，网友爆料称韩版三星Note 7在充电时发生爆炸。截至9月5日，根据相关的报道，Note 7全球爆炸事件已经达到36起，而截至9月14日，仅在美国市场Note 7爆炸事件就发生了70多起。韩国三星10日宣布暂停生产其最新推出的智能手机Galaxy Note7，原因是电池缺陷，部分该款智能手机会因电池过热而起火</a:t>
            </a:r>
            <a:endParaRPr lang="zh-CN" altLang="en-US" sz="3000" dirty="0"/>
          </a:p>
        </p:txBody>
      </p:sp>
      <p:sp>
        <p:nvSpPr>
          <p:cNvPr id="46082" name="矩形 34818"/>
          <p:cNvSpPr>
            <a:spLocks noRot="1"/>
          </p:cNvSpPr>
          <p:nvPr/>
        </p:nvSpPr>
        <p:spPr>
          <a:xfrm>
            <a:off x="250825" y="188913"/>
            <a:ext cx="8540750" cy="1143000"/>
          </a:xfrm>
          <a:prstGeom prst="rect">
            <a:avLst/>
          </a:prstGeom>
          <a:noFill/>
          <a:ln w="9525">
            <a:noFill/>
          </a:ln>
        </p:spPr>
        <p:txBody>
          <a:bodyPr anchor="ctr"/>
          <a:p>
            <a:pPr algn="l">
              <a:buClr>
                <a:srgbClr val="000000"/>
              </a:buClr>
              <a:buSzTx/>
              <a:buFontTx/>
            </a:pPr>
            <a:r>
              <a:rPr lang="en-US" altLang="zh-CN" sz="4400" b="1">
                <a:solidFill>
                  <a:schemeClr val="tx2"/>
                </a:solidFill>
                <a:latin typeface="+mj-lt"/>
                <a:ea typeface="+mj-ea"/>
                <a:cs typeface="+mj-cs"/>
              </a:rPr>
              <a:t>1.2 软件缺陷与软件故障</a:t>
            </a:r>
            <a:endParaRPr lang="en-US" altLang="zh-CN" sz="4400" b="1">
              <a:solidFill>
                <a:schemeClr val="tx2"/>
              </a:solidFill>
              <a:latin typeface="+mj-lt"/>
              <a:ea typeface="+mj-ea"/>
              <a:cs typeface="+mj-cs"/>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矩形 18"/>
          <p:cNvSpPr/>
          <p:nvPr/>
        </p:nvSpPr>
        <p:spPr>
          <a:xfrm>
            <a:off x="107315" y="1121410"/>
            <a:ext cx="8929370" cy="507619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000" b="1">
                <a:solidFill>
                  <a:srgbClr val="C00000"/>
                </a:solidFill>
                <a:latin typeface="隶书" panose="02010509060101010101" pitchFamily="1" charset="-122"/>
                <a:ea typeface="隶书" panose="02010509060101010101" pitchFamily="1" charset="-122"/>
              </a:rPr>
              <a:t>软件工程课程群</a:t>
            </a:r>
            <a:endParaRPr lang="zh-CN" altLang="en-US" sz="3000" b="1">
              <a:solidFill>
                <a:srgbClr val="C00000"/>
              </a:solidFill>
              <a:latin typeface="隶书" panose="02010509060101010101" pitchFamily="1" charset="-122"/>
              <a:ea typeface="隶书" panose="02010509060101010101" pitchFamily="1" charset="-122"/>
            </a:endParaRPr>
          </a:p>
          <a:p>
            <a:pPr algn="ctr"/>
            <a:endParaRPr lang="zh-CN" altLang="en-US" sz="3000" b="1">
              <a:solidFill>
                <a:srgbClr val="C00000"/>
              </a:solidFill>
              <a:latin typeface="隶书" panose="02010509060101010101" pitchFamily="1" charset="-122"/>
              <a:ea typeface="隶书" panose="02010509060101010101" pitchFamily="1" charset="-122"/>
            </a:endParaRPr>
          </a:p>
          <a:p>
            <a:pPr algn="ctr"/>
            <a:endParaRPr lang="zh-CN" altLang="en-US" sz="3000" b="1">
              <a:solidFill>
                <a:srgbClr val="C00000"/>
              </a:solidFill>
              <a:latin typeface="隶书" panose="02010509060101010101" pitchFamily="1" charset="-122"/>
              <a:ea typeface="隶书" panose="02010509060101010101" pitchFamily="1" charset="-122"/>
            </a:endParaRPr>
          </a:p>
          <a:p>
            <a:pPr algn="ctr"/>
            <a:endParaRPr lang="zh-CN" altLang="en-US" sz="3000" b="1">
              <a:solidFill>
                <a:srgbClr val="C00000"/>
              </a:solidFill>
              <a:latin typeface="隶书" panose="02010509060101010101" pitchFamily="1" charset="-122"/>
              <a:ea typeface="隶书" panose="02010509060101010101" pitchFamily="1" charset="-122"/>
            </a:endParaRPr>
          </a:p>
          <a:p>
            <a:pPr algn="ctr"/>
            <a:endParaRPr lang="zh-CN" altLang="en-US" sz="3000" b="1">
              <a:solidFill>
                <a:srgbClr val="C00000"/>
              </a:solidFill>
              <a:latin typeface="隶书" panose="02010509060101010101" pitchFamily="1" charset="-122"/>
              <a:ea typeface="隶书" panose="02010509060101010101" pitchFamily="1" charset="-122"/>
            </a:endParaRPr>
          </a:p>
          <a:p>
            <a:pPr algn="ctr"/>
            <a:endParaRPr lang="zh-CN" altLang="en-US" sz="3000" b="1">
              <a:solidFill>
                <a:srgbClr val="C00000"/>
              </a:solidFill>
              <a:latin typeface="隶书" panose="02010509060101010101" pitchFamily="1" charset="-122"/>
              <a:ea typeface="隶书" panose="02010509060101010101" pitchFamily="1" charset="-122"/>
            </a:endParaRPr>
          </a:p>
          <a:p>
            <a:pPr algn="ctr"/>
            <a:endParaRPr lang="zh-CN" altLang="en-US" sz="3000" b="1">
              <a:solidFill>
                <a:srgbClr val="C00000"/>
              </a:solidFill>
              <a:latin typeface="隶书" panose="02010509060101010101" pitchFamily="1" charset="-122"/>
              <a:ea typeface="隶书" panose="02010509060101010101" pitchFamily="1" charset="-122"/>
            </a:endParaRPr>
          </a:p>
          <a:p>
            <a:pPr algn="ctr"/>
            <a:endParaRPr lang="zh-CN" altLang="en-US" sz="3000" b="1">
              <a:solidFill>
                <a:srgbClr val="C00000"/>
              </a:solidFill>
              <a:latin typeface="隶书" panose="02010509060101010101" pitchFamily="1" charset="-122"/>
              <a:ea typeface="隶书" panose="02010509060101010101" pitchFamily="1" charset="-122"/>
            </a:endParaRPr>
          </a:p>
          <a:p>
            <a:pPr algn="ctr"/>
            <a:endParaRPr lang="zh-CN" altLang="en-US" sz="3000" b="1">
              <a:solidFill>
                <a:srgbClr val="C00000"/>
              </a:solidFill>
              <a:latin typeface="隶书" panose="02010509060101010101" pitchFamily="1" charset="-122"/>
              <a:ea typeface="隶书" panose="02010509060101010101" pitchFamily="1" charset="-122"/>
            </a:endParaRPr>
          </a:p>
          <a:p>
            <a:pPr algn="ctr"/>
            <a:endParaRPr lang="zh-CN" altLang="en-US" sz="3000" b="1">
              <a:solidFill>
                <a:srgbClr val="C00000"/>
              </a:solidFill>
              <a:latin typeface="隶书" panose="02010509060101010101" pitchFamily="1" charset="-122"/>
              <a:ea typeface="隶书" panose="02010509060101010101" pitchFamily="1" charset="-122"/>
            </a:endParaRPr>
          </a:p>
        </p:txBody>
      </p:sp>
      <p:sp>
        <p:nvSpPr>
          <p:cNvPr id="5" name="圆角矩形 4"/>
          <p:cNvSpPr/>
          <p:nvPr/>
        </p:nvSpPr>
        <p:spPr>
          <a:xfrm>
            <a:off x="3707130" y="3498215"/>
            <a:ext cx="1656715" cy="10083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200" b="1">
                <a:latin typeface="黑体" panose="02010609060101010101" pitchFamily="2" charset="-122"/>
                <a:ea typeface="黑体" panose="02010609060101010101" pitchFamily="2" charset="-122"/>
              </a:rPr>
              <a:t>软件测试</a:t>
            </a:r>
            <a:endParaRPr lang="zh-CN" altLang="en-US" sz="2200" b="1">
              <a:latin typeface="黑体" panose="02010609060101010101" pitchFamily="2" charset="-122"/>
              <a:ea typeface="黑体" panose="02010609060101010101" pitchFamily="2" charset="-122"/>
            </a:endParaRPr>
          </a:p>
        </p:txBody>
      </p:sp>
      <p:sp>
        <p:nvSpPr>
          <p:cNvPr id="6" name="圆角矩形 5"/>
          <p:cNvSpPr/>
          <p:nvPr/>
        </p:nvSpPr>
        <p:spPr>
          <a:xfrm>
            <a:off x="252730" y="1986280"/>
            <a:ext cx="2808605" cy="38887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2200" b="1">
                <a:latin typeface="黑体" panose="02010609060101010101" pitchFamily="2" charset="-122"/>
                <a:ea typeface="黑体" panose="02010609060101010101" pitchFamily="2" charset="-122"/>
              </a:rPr>
              <a:t>先修课程</a:t>
            </a: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p:txBody>
      </p:sp>
      <p:sp>
        <p:nvSpPr>
          <p:cNvPr id="8" name="圆角矩形 7"/>
          <p:cNvSpPr/>
          <p:nvPr/>
        </p:nvSpPr>
        <p:spPr>
          <a:xfrm>
            <a:off x="506730" y="2717165"/>
            <a:ext cx="2354580" cy="781685"/>
          </a:xfrm>
          <a:prstGeom prst="round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200" b="1">
                <a:latin typeface="黑体" panose="02010609060101010101" pitchFamily="2" charset="-122"/>
                <a:ea typeface="黑体" panose="02010609060101010101" pitchFamily="2" charset="-122"/>
              </a:rPr>
              <a:t>软件工程</a:t>
            </a:r>
            <a:endParaRPr lang="zh-CN" altLang="en-US" sz="2200" b="1">
              <a:latin typeface="黑体" panose="02010609060101010101" pitchFamily="2" charset="-122"/>
              <a:ea typeface="黑体" panose="02010609060101010101" pitchFamily="2" charset="-122"/>
            </a:endParaRPr>
          </a:p>
        </p:txBody>
      </p:sp>
      <p:sp>
        <p:nvSpPr>
          <p:cNvPr id="9" name="圆角矩形 8"/>
          <p:cNvSpPr/>
          <p:nvPr/>
        </p:nvSpPr>
        <p:spPr>
          <a:xfrm>
            <a:off x="515620" y="3633470"/>
            <a:ext cx="2354580" cy="781685"/>
          </a:xfrm>
          <a:prstGeom prst="round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200" b="1">
                <a:latin typeface="黑体" panose="02010609060101010101" pitchFamily="2" charset="-122"/>
                <a:ea typeface="黑体" panose="02010609060101010101" pitchFamily="2" charset="-122"/>
              </a:rPr>
              <a:t>统一建模语言</a:t>
            </a:r>
            <a:r>
              <a:rPr lang="en-US" altLang="zh-CN" sz="2200" b="1">
                <a:latin typeface="黑体" panose="02010609060101010101" pitchFamily="2" charset="-122"/>
                <a:ea typeface="黑体" panose="02010609060101010101" pitchFamily="2" charset="-122"/>
              </a:rPr>
              <a:t>UML</a:t>
            </a:r>
            <a:endParaRPr lang="en-US" altLang="zh-CN" sz="2200" b="1">
              <a:latin typeface="黑体" panose="02010609060101010101" pitchFamily="2" charset="-122"/>
              <a:ea typeface="黑体" panose="02010609060101010101" pitchFamily="2" charset="-122"/>
            </a:endParaRPr>
          </a:p>
        </p:txBody>
      </p:sp>
      <p:sp>
        <p:nvSpPr>
          <p:cNvPr id="10" name="圆角矩形 9"/>
          <p:cNvSpPr/>
          <p:nvPr/>
        </p:nvSpPr>
        <p:spPr>
          <a:xfrm>
            <a:off x="515620" y="4566285"/>
            <a:ext cx="2354580" cy="781685"/>
          </a:xfrm>
          <a:prstGeom prst="round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200" b="1">
                <a:latin typeface="黑体" panose="02010609060101010101" pitchFamily="2" charset="-122"/>
                <a:ea typeface="黑体" panose="02010609060101010101" pitchFamily="2" charset="-122"/>
              </a:rPr>
              <a:t>面向对象程序设计</a:t>
            </a:r>
            <a:endParaRPr lang="zh-CN" altLang="en-US" sz="2200" b="1">
              <a:latin typeface="黑体" panose="02010609060101010101" pitchFamily="2" charset="-122"/>
              <a:ea typeface="黑体" panose="02010609060101010101" pitchFamily="2" charset="-122"/>
            </a:endParaRPr>
          </a:p>
        </p:txBody>
      </p:sp>
      <p:sp>
        <p:nvSpPr>
          <p:cNvPr id="11" name="文本框 10"/>
          <p:cNvSpPr txBox="1"/>
          <p:nvPr/>
        </p:nvSpPr>
        <p:spPr>
          <a:xfrm>
            <a:off x="1278890" y="5351780"/>
            <a:ext cx="810260" cy="429895"/>
          </a:xfrm>
          <a:prstGeom prst="rect">
            <a:avLst/>
          </a:prstGeom>
          <a:noFill/>
        </p:spPr>
        <p:txBody>
          <a:bodyPr wrap="square" rtlCol="0">
            <a:spAutoFit/>
          </a:bodyPr>
          <a:p>
            <a:r>
              <a:rPr lang="en-US" altLang="zh-CN" sz="2200" b="1">
                <a:latin typeface="Times New Roman" panose="02020603050405020304" pitchFamily="2" charset="0"/>
                <a:ea typeface="黑体" panose="02010609060101010101" pitchFamily="2" charset="-122"/>
                <a:cs typeface="Times New Roman" panose="02020603050405020304" pitchFamily="2" charset="0"/>
              </a:rPr>
              <a:t>……</a:t>
            </a:r>
            <a:endParaRPr lang="en-US" altLang="zh-CN" sz="2200" b="1">
              <a:latin typeface="Times New Roman" panose="02020603050405020304" pitchFamily="2" charset="0"/>
              <a:ea typeface="黑体" panose="02010609060101010101" pitchFamily="2" charset="-122"/>
              <a:cs typeface="Times New Roman" panose="02020603050405020304" pitchFamily="2" charset="0"/>
            </a:endParaRPr>
          </a:p>
        </p:txBody>
      </p:sp>
      <p:sp>
        <p:nvSpPr>
          <p:cNvPr id="12" name="右箭头 11"/>
          <p:cNvSpPr/>
          <p:nvPr/>
        </p:nvSpPr>
        <p:spPr>
          <a:xfrm>
            <a:off x="2988310" y="3786505"/>
            <a:ext cx="720090" cy="575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圆角矩形 12"/>
          <p:cNvSpPr/>
          <p:nvPr/>
        </p:nvSpPr>
        <p:spPr>
          <a:xfrm>
            <a:off x="6048375" y="1982470"/>
            <a:ext cx="2808605" cy="38887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lnSpc>
                <a:spcPct val="150000"/>
              </a:lnSpc>
            </a:pPr>
            <a:endParaRPr lang="zh-CN" altLang="en-US" sz="2200" b="1">
              <a:latin typeface="黑体" panose="02010609060101010101" pitchFamily="2" charset="-122"/>
              <a:ea typeface="黑体" panose="02010609060101010101" pitchFamily="2" charset="-122"/>
            </a:endParaRPr>
          </a:p>
          <a:p>
            <a:pPr algn="ctr">
              <a:lnSpc>
                <a:spcPct val="150000"/>
              </a:lnSpc>
            </a:pPr>
            <a:r>
              <a:rPr lang="zh-CN" altLang="en-US" sz="2200" b="1">
                <a:latin typeface="黑体" panose="02010609060101010101" pitchFamily="2" charset="-122"/>
                <a:ea typeface="黑体" panose="02010609060101010101" pitchFamily="2" charset="-122"/>
              </a:rPr>
              <a:t>后继课程</a:t>
            </a:r>
            <a:endParaRPr lang="zh-CN" altLang="en-US" sz="2200" b="1">
              <a:latin typeface="黑体" panose="02010609060101010101" pitchFamily="2" charset="-122"/>
              <a:ea typeface="黑体" panose="02010609060101010101" pitchFamily="2" charset="-122"/>
            </a:endParaRPr>
          </a:p>
          <a:p>
            <a:pPr algn="ctr">
              <a:lnSpc>
                <a:spcPct val="150000"/>
              </a:lnSpc>
            </a:pPr>
            <a:r>
              <a:rPr lang="zh-CN" altLang="en-US" sz="2000" b="1">
                <a:solidFill>
                  <a:srgbClr val="C00000"/>
                </a:solidFill>
                <a:latin typeface="黑体" panose="02010609060101010101" pitchFamily="2" charset="-122"/>
                <a:ea typeface="黑体" panose="02010609060101010101" pitchFamily="2" charset="-122"/>
              </a:rPr>
              <a:t>（面向软件测试方向）</a:t>
            </a: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a:p>
            <a:pPr algn="ctr"/>
            <a:endParaRPr lang="zh-CN" altLang="en-US" sz="2200" b="1">
              <a:latin typeface="黑体" panose="02010609060101010101" pitchFamily="2" charset="-122"/>
              <a:ea typeface="黑体" panose="02010609060101010101" pitchFamily="2" charset="-122"/>
            </a:endParaRPr>
          </a:p>
        </p:txBody>
      </p:sp>
      <p:sp>
        <p:nvSpPr>
          <p:cNvPr id="14" name="圆角矩形 13"/>
          <p:cNvSpPr/>
          <p:nvPr/>
        </p:nvSpPr>
        <p:spPr>
          <a:xfrm>
            <a:off x="6302375" y="3359150"/>
            <a:ext cx="2354580" cy="781685"/>
          </a:xfrm>
          <a:prstGeom prst="roundRect">
            <a:avLst/>
          </a:prstGeom>
          <a:solidFill>
            <a:srgbClr val="F1AF4F"/>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200" b="1">
                <a:latin typeface="黑体" panose="02010609060101010101" pitchFamily="2" charset="-122"/>
                <a:ea typeface="黑体" panose="02010609060101010101" pitchFamily="2" charset="-122"/>
              </a:rPr>
              <a:t>功能测试及工具</a:t>
            </a:r>
            <a:endParaRPr lang="zh-CN" altLang="en-US" sz="2200" b="1">
              <a:latin typeface="黑体" panose="02010609060101010101" pitchFamily="2" charset="-122"/>
              <a:ea typeface="黑体" panose="02010609060101010101" pitchFamily="2" charset="-122"/>
            </a:endParaRPr>
          </a:p>
        </p:txBody>
      </p:sp>
      <p:sp>
        <p:nvSpPr>
          <p:cNvPr id="15" name="圆角矩形 14"/>
          <p:cNvSpPr/>
          <p:nvPr/>
        </p:nvSpPr>
        <p:spPr>
          <a:xfrm>
            <a:off x="6311265" y="4275455"/>
            <a:ext cx="2354580" cy="781685"/>
          </a:xfrm>
          <a:prstGeom prst="roundRect">
            <a:avLst/>
          </a:prstGeom>
          <a:solidFill>
            <a:srgbClr val="F1AF4F"/>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sz="2200" b="1">
                <a:latin typeface="黑体" panose="02010609060101010101" pitchFamily="2" charset="-122"/>
                <a:ea typeface="黑体" panose="02010609060101010101" pitchFamily="2" charset="-122"/>
              </a:rPr>
              <a:t>性能</a:t>
            </a:r>
            <a:r>
              <a:rPr sz="2200" b="1">
                <a:latin typeface="黑体" panose="02010609060101010101" pitchFamily="2" charset="-122"/>
                <a:ea typeface="黑体" panose="02010609060101010101" pitchFamily="2" charset="-122"/>
              </a:rPr>
              <a:t>测试及工具</a:t>
            </a:r>
            <a:endParaRPr sz="2200" b="1">
              <a:latin typeface="黑体" panose="02010609060101010101" pitchFamily="2" charset="-122"/>
              <a:ea typeface="黑体" panose="02010609060101010101" pitchFamily="2" charset="-122"/>
            </a:endParaRPr>
          </a:p>
        </p:txBody>
      </p:sp>
      <p:sp>
        <p:nvSpPr>
          <p:cNvPr id="17" name="文本框 16"/>
          <p:cNvSpPr txBox="1"/>
          <p:nvPr/>
        </p:nvSpPr>
        <p:spPr>
          <a:xfrm>
            <a:off x="7074535" y="5347970"/>
            <a:ext cx="810260" cy="429895"/>
          </a:xfrm>
          <a:prstGeom prst="rect">
            <a:avLst/>
          </a:prstGeom>
          <a:noFill/>
        </p:spPr>
        <p:txBody>
          <a:bodyPr wrap="square" rtlCol="0">
            <a:spAutoFit/>
          </a:bodyPr>
          <a:p>
            <a:r>
              <a:rPr lang="en-US" altLang="zh-CN" sz="2200" b="1">
                <a:latin typeface="Times New Roman" panose="02020603050405020304" pitchFamily="2" charset="0"/>
                <a:ea typeface="黑体" panose="02010609060101010101" pitchFamily="2" charset="-122"/>
                <a:cs typeface="Times New Roman" panose="02020603050405020304" pitchFamily="2" charset="0"/>
              </a:rPr>
              <a:t>……</a:t>
            </a:r>
            <a:endParaRPr lang="en-US" altLang="zh-CN" sz="2200" b="1">
              <a:latin typeface="Times New Roman" panose="02020603050405020304" pitchFamily="2" charset="0"/>
              <a:ea typeface="黑体" panose="02010609060101010101" pitchFamily="2" charset="-122"/>
              <a:cs typeface="Times New Roman" panose="02020603050405020304" pitchFamily="2" charset="0"/>
            </a:endParaRPr>
          </a:p>
        </p:txBody>
      </p:sp>
      <p:sp>
        <p:nvSpPr>
          <p:cNvPr id="18" name="右箭头 17"/>
          <p:cNvSpPr/>
          <p:nvPr/>
        </p:nvSpPr>
        <p:spPr>
          <a:xfrm>
            <a:off x="5365115" y="3769995"/>
            <a:ext cx="720090" cy="5759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151" name="Rectangle 2"/>
          <p:cNvSpPr>
            <a:spLocks noGrp="1" noRot="1"/>
          </p:cNvSpPr>
          <p:nvPr>
            <p:ph type="title"/>
          </p:nvPr>
        </p:nvSpPr>
        <p:spPr>
          <a:xfrm>
            <a:off x="642938" y="405765"/>
            <a:ext cx="7215187" cy="381000"/>
          </a:xfrm>
        </p:spPr>
        <p:txBody>
          <a:bodyPr wrap="square" anchor="ctr"/>
          <a:p>
            <a:pPr algn="l"/>
            <a:r>
              <a:rPr lang="zh-CN" altLang="en-US" sz="4000" dirty="0">
                <a:latin typeface="黑体" panose="02010609060101010101" pitchFamily="2" charset="-122"/>
                <a:ea typeface="黑体" panose="02010609060101010101" pitchFamily="2" charset="-122"/>
              </a:rPr>
              <a:t>课程定位</a:t>
            </a:r>
            <a:endParaRPr lang="zh-CN" altLang="en-US" sz="4000"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trips(downRight)">
                                      <p:cBhvr>
                                        <p:cTn id="18" dur="500"/>
                                        <p:tgtEl>
                                          <p:spTgt spid="6"/>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ppt_y</p:attrName>
                                        </p:attrNameLst>
                                      </p:cBhvr>
                                      <p:tavLst>
                                        <p:tav tm="0">
                                          <p:val>
                                            <p:strVal val="#ppt_y+#ppt_h*1.125000"/>
                                          </p:val>
                                        </p:tav>
                                        <p:tav tm="100000">
                                          <p:val>
                                            <p:strVal val="#ppt_y"/>
                                          </p:val>
                                        </p:tav>
                                      </p:tavLst>
                                    </p:anim>
                                    <p:animEffect transition="in" filter="wipe(up)">
                                      <p:cBhvr>
                                        <p:cTn id="33" dur="500"/>
                                        <p:tgtEl>
                                          <p:spTgt spid="9"/>
                                        </p:tgtEl>
                                      </p:cBhvr>
                                    </p:animEffect>
                                  </p:childTnLst>
                                </p:cTn>
                              </p:par>
                            </p:childTnLst>
                          </p:cTn>
                        </p:par>
                        <p:par>
                          <p:cTn id="34" fill="hold">
                            <p:stCondLst>
                              <p:cond delay="1000"/>
                            </p:stCondLst>
                            <p:childTnLst>
                              <p:par>
                                <p:cTn id="35" presetID="1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ppt_y</p:attrName>
                                        </p:attrNameLst>
                                      </p:cBhvr>
                                      <p:tavLst>
                                        <p:tav tm="0">
                                          <p:val>
                                            <p:strVal val="#ppt_y+#ppt_h*1.125000"/>
                                          </p:val>
                                        </p:tav>
                                        <p:tav tm="100000">
                                          <p:val>
                                            <p:strVal val="#ppt_y"/>
                                          </p:val>
                                        </p:tav>
                                      </p:tavLst>
                                    </p:anim>
                                    <p:animEffect transition="in" filter="wipe(up)">
                                      <p:cBhvr>
                                        <p:cTn id="38" dur="500"/>
                                        <p:tgtEl>
                                          <p:spTgt spid="10"/>
                                        </p:tgtEl>
                                      </p:cBhvr>
                                    </p:animEffect>
                                  </p:childTnLst>
                                </p:cTn>
                              </p:par>
                            </p:childTnLst>
                          </p:cTn>
                        </p:par>
                        <p:par>
                          <p:cTn id="39" fill="hold">
                            <p:stCondLst>
                              <p:cond delay="1500"/>
                            </p:stCondLst>
                            <p:childTnLst>
                              <p:par>
                                <p:cTn id="40" presetID="1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p:tgtEl>
                                          <p:spTgt spid="11"/>
                                        </p:tgtEl>
                                        <p:attrNameLst>
                                          <p:attrName>ppt_y</p:attrName>
                                        </p:attrNameLst>
                                      </p:cBhvr>
                                      <p:tavLst>
                                        <p:tav tm="0">
                                          <p:val>
                                            <p:strVal val="#ppt_y+#ppt_h*1.125000"/>
                                          </p:val>
                                        </p:tav>
                                        <p:tav tm="100000">
                                          <p:val>
                                            <p:strVal val="#ppt_y"/>
                                          </p:val>
                                        </p:tav>
                                      </p:tavLst>
                                    </p:anim>
                                    <p:animEffect transition="in" filter="wipe(up)">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par>
                          <p:cTn id="49" fill="hold">
                            <p:stCondLst>
                              <p:cond delay="500"/>
                            </p:stCondLst>
                            <p:childTnLst>
                              <p:par>
                                <p:cTn id="50" presetID="8" presetClass="entr" presetSubtype="16"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diamond(in)">
                                      <p:cBhvr>
                                        <p:cTn id="52" dur="20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p:tgtEl>
                                          <p:spTgt spid="14"/>
                                        </p:tgtEl>
                                        <p:attrNameLst>
                                          <p:attrName>ppt_y</p:attrName>
                                        </p:attrNameLst>
                                      </p:cBhvr>
                                      <p:tavLst>
                                        <p:tav tm="0">
                                          <p:val>
                                            <p:strVal val="#ppt_y+#ppt_h*1.125000"/>
                                          </p:val>
                                        </p:tav>
                                        <p:tav tm="100000">
                                          <p:val>
                                            <p:strVal val="#ppt_y"/>
                                          </p:val>
                                        </p:tav>
                                      </p:tavLst>
                                    </p:anim>
                                    <p:animEffect transition="in" filter="wipe(up)">
                                      <p:cBhvr>
                                        <p:cTn id="58" dur="500"/>
                                        <p:tgtEl>
                                          <p:spTgt spid="14"/>
                                        </p:tgtEl>
                                      </p:cBhvr>
                                    </p:animEffect>
                                  </p:childTnLst>
                                </p:cTn>
                              </p:par>
                            </p:childTnLst>
                          </p:cTn>
                        </p:par>
                        <p:par>
                          <p:cTn id="59" fill="hold">
                            <p:stCondLst>
                              <p:cond delay="500"/>
                            </p:stCondLst>
                            <p:childTnLst>
                              <p:par>
                                <p:cTn id="60" presetID="12" presetClass="entr" presetSubtype="4"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p:tgtEl>
                                          <p:spTgt spid="15"/>
                                        </p:tgtEl>
                                        <p:attrNameLst>
                                          <p:attrName>ppt_y</p:attrName>
                                        </p:attrNameLst>
                                      </p:cBhvr>
                                      <p:tavLst>
                                        <p:tav tm="0">
                                          <p:val>
                                            <p:strVal val="#ppt_y+#ppt_h*1.125000"/>
                                          </p:val>
                                        </p:tav>
                                        <p:tav tm="100000">
                                          <p:val>
                                            <p:strVal val="#ppt_y"/>
                                          </p:val>
                                        </p:tav>
                                      </p:tavLst>
                                    </p:anim>
                                    <p:animEffect transition="in" filter="wipe(up)">
                                      <p:cBhvr>
                                        <p:cTn id="63" dur="500"/>
                                        <p:tgtEl>
                                          <p:spTgt spid="15"/>
                                        </p:tgtEl>
                                      </p:cBhvr>
                                    </p:animEffect>
                                  </p:childTnLst>
                                </p:cTn>
                              </p:par>
                            </p:childTnLst>
                          </p:cTn>
                        </p:par>
                        <p:par>
                          <p:cTn id="64" fill="hold">
                            <p:stCondLst>
                              <p:cond delay="1000"/>
                            </p:stCondLst>
                            <p:childTnLst>
                              <p:par>
                                <p:cTn id="65" presetID="12" presetClass="entr" presetSubtype="4"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p:tgtEl>
                                          <p:spTgt spid="17"/>
                                        </p:tgtEl>
                                        <p:attrNameLst>
                                          <p:attrName>ppt_y</p:attrName>
                                        </p:attrNameLst>
                                      </p:cBhvr>
                                      <p:tavLst>
                                        <p:tav tm="0">
                                          <p:val>
                                            <p:strVal val="#ppt_y+#ppt_h*1.125000"/>
                                          </p:val>
                                        </p:tav>
                                        <p:tav tm="100000">
                                          <p:val>
                                            <p:strVal val="#ppt_y"/>
                                          </p:val>
                                        </p:tav>
                                      </p:tavLst>
                                    </p:anim>
                                    <p:animEffect transition="in" filter="wipe(up)">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9" grpId="0" bldLvl="0" animBg="1"/>
      <p:bldP spid="6" grpId="0" bldLvl="0" animBg="1"/>
      <p:bldP spid="8" grpId="0" bldLvl="0" animBg="1"/>
      <p:bldP spid="9" grpId="0" bldLvl="0" animBg="1"/>
      <p:bldP spid="10" grpId="0" bldLvl="0" animBg="1"/>
      <p:bldP spid="11" grpId="0"/>
      <p:bldP spid="12" grpId="0" bldLvl="0" animBg="1"/>
      <p:bldP spid="18" grpId="0" bldLvl="0" animBg="1"/>
      <p:bldP spid="13" grpId="0" bldLvl="0" animBg="1"/>
      <p:bldP spid="14" grpId="0" bldLvl="0" animBg="1"/>
      <p:bldP spid="15" grpId="0" bldLvl="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Content Placeholder 2"/>
          <p:cNvSpPr>
            <a:spLocks noGrp="1" noRot="1"/>
          </p:cNvSpPr>
          <p:nvPr>
            <p:ph type="subTitle"/>
          </p:nvPr>
        </p:nvSpPr>
        <p:spPr>
          <a:xfrm>
            <a:off x="323850" y="1052513"/>
            <a:ext cx="8280400" cy="5395912"/>
          </a:xfrm>
        </p:spPr>
        <p:txBody>
          <a:bodyPr wrap="square" lIns="91440" tIns="45720" rIns="91440" bIns="45720" anchor="t"/>
          <a:lstStyle>
            <a:lvl1pPr marL="0" lvl="0" indent="0" algn="ctr">
              <a:defRPr/>
            </a:lvl1pPr>
            <a:lvl2pPr marL="457200" lvl="1" indent="0" algn="ctr">
              <a:defRPr/>
            </a:lvl2pPr>
            <a:lvl3pPr marL="914400" lvl="2" indent="0" algn="ctr">
              <a:defRPr/>
            </a:lvl3pPr>
            <a:lvl4pPr marL="1371600" lvl="3" indent="0" algn="ctr">
              <a:defRPr/>
            </a:lvl4pPr>
            <a:lvl5pPr marL="1828800" lvl="4" indent="0" algn="ctr">
              <a:defRPr/>
            </a:lvl5pPr>
          </a:lstStyle>
          <a:p>
            <a:pPr marL="457200" lvl="0" indent="-457200" algn="l">
              <a:lnSpc>
                <a:spcPct val="110000"/>
              </a:lnSpc>
              <a:spcBef>
                <a:spcPct val="5000"/>
              </a:spcBef>
              <a:spcAft>
                <a:spcPct val="5000"/>
              </a:spcAft>
              <a:buNone/>
            </a:pPr>
            <a:r>
              <a:rPr lang="en-US" altLang="zh-CN" sz="4000" dirty="0">
                <a:solidFill>
                  <a:srgbClr val="FF3300"/>
                </a:solidFill>
                <a:ea typeface="华文行楷" panose="02010800040101010101" pitchFamily="2" charset="-122"/>
              </a:rPr>
              <a:t>2. </a:t>
            </a:r>
            <a:r>
              <a:rPr lang="zh-CN" altLang="en-US" sz="4000" dirty="0">
                <a:solidFill>
                  <a:srgbClr val="FF3300"/>
                </a:solidFill>
                <a:ea typeface="华文行楷" panose="02010800040101010101" pitchFamily="2" charset="-122"/>
              </a:rPr>
              <a:t>典型案例</a:t>
            </a:r>
            <a:endParaRPr lang="zh-CN" altLang="en-US" dirty="0"/>
          </a:p>
          <a:p>
            <a:pPr marL="457200" lvl="0" indent="-457200" algn="l">
              <a:lnSpc>
                <a:spcPct val="110000"/>
              </a:lnSpc>
              <a:spcBef>
                <a:spcPct val="5000"/>
              </a:spcBef>
              <a:spcAft>
                <a:spcPct val="5000"/>
              </a:spcAft>
              <a:buFont typeface="Arial" panose="020B0604020202020204" pitchFamily="34" charset="0"/>
              <a:buChar char="•"/>
            </a:pPr>
            <a:r>
              <a:rPr sz="3000" dirty="0"/>
              <a:t>据英国《金融时报》消息，越来越多的iPhone X用户反映，他们的手机在有电话接入时，iPhone X只有铃声响起，手机屏幕却没有任何反应，这让很多用户心烦不已</a:t>
            </a:r>
            <a:endParaRPr sz="3000" dirty="0"/>
          </a:p>
          <a:p>
            <a:pPr marL="457200" lvl="0" indent="-457200" algn="l">
              <a:lnSpc>
                <a:spcPct val="110000"/>
              </a:lnSpc>
              <a:spcBef>
                <a:spcPct val="5000"/>
              </a:spcBef>
              <a:spcAft>
                <a:spcPct val="5000"/>
              </a:spcAft>
              <a:buFont typeface="Arial" panose="020B0604020202020204" pitchFamily="34" charset="0"/>
              <a:buChar char="•"/>
            </a:pPr>
            <a:r>
              <a:rPr lang="zh-CN" altLang="en-US" sz="3000" dirty="0"/>
              <a:t>事实上，这个BUG在去年12月便有用户发现，并在苹果官方论坛上去进行了反馈</a:t>
            </a:r>
            <a:endParaRPr lang="zh-CN" altLang="en-US" sz="3000" dirty="0"/>
          </a:p>
          <a:p>
            <a:pPr marL="457200" lvl="0" indent="-457200" algn="l">
              <a:lnSpc>
                <a:spcPct val="110000"/>
              </a:lnSpc>
              <a:spcBef>
                <a:spcPct val="5000"/>
              </a:spcBef>
              <a:spcAft>
                <a:spcPct val="5000"/>
              </a:spcAft>
              <a:buFont typeface="Arial" panose="020B0604020202020204" pitchFamily="34" charset="0"/>
              <a:buChar char="•"/>
            </a:pPr>
            <a:r>
              <a:rPr lang="zh-CN" altLang="en-US" sz="3000" dirty="0"/>
              <a:t>随后，这个帖子收到了超过750条回复，所有人都反映自己也遇到了相似的问题</a:t>
            </a:r>
            <a:endParaRPr lang="zh-CN" altLang="en-US" sz="3000" dirty="0"/>
          </a:p>
        </p:txBody>
      </p:sp>
      <p:sp>
        <p:nvSpPr>
          <p:cNvPr id="46082" name="矩形 34818"/>
          <p:cNvSpPr>
            <a:spLocks noRot="1"/>
          </p:cNvSpPr>
          <p:nvPr/>
        </p:nvSpPr>
        <p:spPr>
          <a:xfrm>
            <a:off x="250825" y="188913"/>
            <a:ext cx="8540750" cy="1143000"/>
          </a:xfrm>
          <a:prstGeom prst="rect">
            <a:avLst/>
          </a:prstGeom>
          <a:noFill/>
          <a:ln w="9525">
            <a:noFill/>
          </a:ln>
        </p:spPr>
        <p:txBody>
          <a:bodyPr anchor="ctr"/>
          <a:p>
            <a:pPr algn="l">
              <a:buClr>
                <a:srgbClr val="000000"/>
              </a:buClr>
              <a:buSzTx/>
              <a:buFontTx/>
            </a:pPr>
            <a:r>
              <a:rPr lang="en-US" altLang="zh-CN" sz="4400" b="1">
                <a:solidFill>
                  <a:schemeClr val="tx2"/>
                </a:solidFill>
                <a:latin typeface="+mj-lt"/>
                <a:ea typeface="+mj-ea"/>
                <a:cs typeface="+mj-cs"/>
              </a:rPr>
              <a:t>1.2 软件缺陷与软件故障</a:t>
            </a:r>
            <a:endParaRPr lang="en-US" altLang="zh-CN" sz="4400" b="1">
              <a:solidFill>
                <a:schemeClr val="tx2"/>
              </a:solidFill>
              <a:latin typeface="+mj-lt"/>
              <a:ea typeface="+mj-ea"/>
              <a:cs typeface="+mj-cs"/>
            </a:endParaRPr>
          </a:p>
        </p:txBody>
      </p:sp>
      <p:pic>
        <p:nvPicPr>
          <p:cNvPr id="2" name="图片 1"/>
          <p:cNvPicPr>
            <a:picLocks noChangeAspect="1"/>
          </p:cNvPicPr>
          <p:nvPr/>
        </p:nvPicPr>
        <p:blipFill>
          <a:blip r:embed="rId1"/>
          <a:stretch>
            <a:fillRect/>
          </a:stretch>
        </p:blipFill>
        <p:spPr>
          <a:xfrm>
            <a:off x="3409315" y="1052830"/>
            <a:ext cx="4666615" cy="8001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 name="Content Placeholder 4"/>
          <p:cNvPicPr>
            <a:picLocks noGrp="1" noChangeAspect="1"/>
          </p:cNvPicPr>
          <p:nvPr>
            <p:ph idx="1"/>
          </p:nvPr>
        </p:nvPicPr>
        <p:blipFill>
          <a:blip r:embed="rId1"/>
          <a:stretch>
            <a:fillRect/>
          </a:stretch>
        </p:blipFill>
        <p:spPr>
          <a:xfrm>
            <a:off x="2844984" y="2565268"/>
            <a:ext cx="2286001" cy="1969770"/>
          </a:xfrm>
          <a:ln>
            <a:miter/>
          </a:ln>
          <a:effectLst>
            <a:softEdge rad="112500"/>
          </a:effectLst>
        </p:spPr>
      </p:pic>
      <p:sp>
        <p:nvSpPr>
          <p:cNvPr id="48130" name="标题 36865"/>
          <p:cNvSpPr>
            <a:spLocks noGrp="1" noRot="1"/>
          </p:cNvSpPr>
          <p:nvPr>
            <p:ph type="title"/>
          </p:nvPr>
        </p:nvSpPr>
        <p:spPr>
          <a:xfrm>
            <a:off x="250825" y="188913"/>
            <a:ext cx="8540750" cy="1143000"/>
          </a:xfrm>
        </p:spPr>
        <p:txBody>
          <a:bodyPr wrap="square" lIns="91440" tIns="45720" rIns="91440" bIns="45720" anchor="ctr"/>
          <a:p>
            <a:pPr algn="l">
              <a:buSzTx/>
              <a:buFontTx/>
            </a:pPr>
            <a:r>
              <a:rPr lang="en-US" altLang="zh-CN"/>
              <a:t>1.2 软件缺陷与软件故障</a:t>
            </a:r>
            <a:endParaRPr lang="en-US" altLang="zh-CN"/>
          </a:p>
        </p:txBody>
      </p:sp>
      <p:sp>
        <p:nvSpPr>
          <p:cNvPr id="48131" name="矩形 36866"/>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dirty="0">
                <a:solidFill>
                  <a:srgbClr val="FF3300"/>
                </a:solidFill>
                <a:latin typeface="Times New Roman" panose="02020603050405020304" pitchFamily="2" charset="0"/>
                <a:ea typeface="华文行楷" panose="02010800040101010101" pitchFamily="2" charset="-122"/>
              </a:rPr>
              <a:t>3. </a:t>
            </a:r>
            <a:r>
              <a:rPr lang="zh-CN" altLang="en-US" sz="4000" b="1" dirty="0">
                <a:solidFill>
                  <a:srgbClr val="FF3300"/>
                </a:solidFill>
                <a:latin typeface="Arial" panose="020B0604020202020204" pitchFamily="34" charset="0"/>
                <a:ea typeface="华文行楷" panose="02010800040101010101" pitchFamily="2" charset="-122"/>
              </a:rPr>
              <a:t>软件产生缺陷的原因</a:t>
            </a:r>
            <a:endParaRPr lang="zh-CN" altLang="en-US" sz="4000" b="1" dirty="0">
              <a:solidFill>
                <a:srgbClr val="FF3300"/>
              </a:solidFill>
              <a:latin typeface="Arial" panose="020B0604020202020204" pitchFamily="34" charset="0"/>
              <a:ea typeface="华文行楷" panose="02010800040101010101" pitchFamily="2" charset="-122"/>
            </a:endParaRPr>
          </a:p>
        </p:txBody>
      </p:sp>
      <p:sp>
        <p:nvSpPr>
          <p:cNvPr id="48132" name="任意多边形 36867"/>
          <p:cNvSpPr>
            <a:spLocks noEditPoints="1"/>
          </p:cNvSpPr>
          <p:nvPr/>
        </p:nvSpPr>
        <p:spPr>
          <a:xfrm rot="-1358057">
            <a:off x="900113" y="2538413"/>
            <a:ext cx="6261100" cy="24907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rgbClr val="E4E4E4">
                  <a:alpha val="35999"/>
                </a:srgbClr>
              </a:gs>
              <a:gs pos="100000">
                <a:schemeClr val="bg2"/>
              </a:gs>
            </a:gsLst>
            <a:lin ang="0" scaled="1"/>
            <a:tileRect/>
          </a:gradFill>
          <a:ln w="9525">
            <a:noFill/>
          </a:ln>
        </p:spPr>
        <p:txBody>
          <a:bodyPr/>
          <a:p>
            <a:endParaRPr lang="zh-CN" altLang="en-US"/>
          </a:p>
        </p:txBody>
      </p:sp>
      <p:grpSp>
        <p:nvGrpSpPr>
          <p:cNvPr id="36869" name="组合 36868"/>
          <p:cNvGrpSpPr/>
          <p:nvPr/>
        </p:nvGrpSpPr>
        <p:grpSpPr>
          <a:xfrm>
            <a:off x="1549400" y="2636838"/>
            <a:ext cx="1658938" cy="1131887"/>
            <a:chOff x="0" y="0"/>
            <a:chExt cx="1045" cy="713"/>
          </a:xfrm>
        </p:grpSpPr>
        <p:sp>
          <p:nvSpPr>
            <p:cNvPr id="48134" name="椭圆 36869"/>
            <p:cNvSpPr/>
            <p:nvPr/>
          </p:nvSpPr>
          <p:spPr>
            <a:xfrm rot="-1543678">
              <a:off x="355" y="429"/>
              <a:ext cx="690" cy="197"/>
            </a:xfrm>
            <a:prstGeom prst="ellipse">
              <a:avLst/>
            </a:prstGeom>
            <a:gradFill rotWithShape="1">
              <a:gsLst>
                <a:gs pos="0">
                  <a:srgbClr val="5F5F5F"/>
                </a:gs>
                <a:gs pos="100000">
                  <a:srgbClr val="84A5CA"/>
                </a:gs>
              </a:gsLst>
              <a:lin ang="0" scaled="1"/>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48135" name="椭圆 36870"/>
            <p:cNvSpPr/>
            <p:nvPr/>
          </p:nvSpPr>
          <p:spPr>
            <a:xfrm>
              <a:off x="0" y="0"/>
              <a:ext cx="739" cy="713"/>
            </a:xfrm>
            <a:prstGeom prst="ellipse">
              <a:avLst/>
            </a:prstGeom>
            <a:gradFill rotWithShape="1">
              <a:gsLst>
                <a:gs pos="0">
                  <a:schemeClr val="accent1"/>
                </a:gs>
                <a:gs pos="100000">
                  <a:srgbClr val="404A50"/>
                </a:gs>
              </a:gsLst>
              <a:path path="shape">
                <a:fillToRect l="50000" t="50000" r="50000" b="50000"/>
              </a:path>
              <a:tileRect/>
            </a:gradFill>
            <a:ln w="9525">
              <a:noFill/>
            </a:ln>
          </p:spPr>
          <p:txBody>
            <a:bodyPr wrap="none" anchor="ctr"/>
            <a:p>
              <a:pPr algn="ctr"/>
              <a:endParaRPr lang="zh-CN" altLang="en-US" dirty="0">
                <a:latin typeface="Arial" panose="020B0604020202020204" pitchFamily="34" charset="0"/>
                <a:ea typeface="黑体" panose="02010609060101010101" pitchFamily="2" charset="-122"/>
              </a:endParaRPr>
            </a:p>
          </p:txBody>
        </p:sp>
        <p:sp>
          <p:nvSpPr>
            <p:cNvPr id="48136" name="文本框 36871">
              <a:hlinkClick r:id="" action="ppaction://hlinkshowjump?jump=nextslide"/>
            </p:cNvPr>
            <p:cNvSpPr txBox="1"/>
            <p:nvPr/>
          </p:nvSpPr>
          <p:spPr>
            <a:xfrm>
              <a:off x="11" y="236"/>
              <a:ext cx="696" cy="231"/>
            </a:xfrm>
            <a:prstGeom prst="rect">
              <a:avLst/>
            </a:prstGeom>
            <a:noFill/>
            <a:ln w="9525">
              <a:noFill/>
            </a:ln>
          </p:spPr>
          <p:txBody>
            <a:bodyPr wrap="none" anchor="t">
              <a:spAutoFit/>
            </a:bodyPr>
            <a:p>
              <a:pPr eaLnBrk="0" hangingPunct="0"/>
              <a:r>
                <a:rPr lang="zh-CN" altLang="en-US" b="1" dirty="0">
                  <a:solidFill>
                    <a:schemeClr val="bg1"/>
                  </a:solidFill>
                  <a:latin typeface="Verdana" panose="020B0604030504040204" pitchFamily="2" charset="0"/>
                  <a:ea typeface="黑体" panose="02010609060101010101" pitchFamily="2" charset="-122"/>
                </a:rPr>
                <a:t>交流不够</a:t>
              </a:r>
              <a:endParaRPr lang="zh-CN" altLang="en-US" b="1" dirty="0">
                <a:solidFill>
                  <a:schemeClr val="bg1"/>
                </a:solidFill>
                <a:latin typeface="Verdana" panose="020B0604030504040204" pitchFamily="2" charset="0"/>
                <a:ea typeface="黑体" panose="02010609060101010101" pitchFamily="2" charset="-122"/>
              </a:endParaRPr>
            </a:p>
          </p:txBody>
        </p:sp>
      </p:grpSp>
      <p:grpSp>
        <p:nvGrpSpPr>
          <p:cNvPr id="36873" name="组合 36872"/>
          <p:cNvGrpSpPr/>
          <p:nvPr/>
        </p:nvGrpSpPr>
        <p:grpSpPr>
          <a:xfrm>
            <a:off x="3395663" y="1773238"/>
            <a:ext cx="1709737" cy="1131887"/>
            <a:chOff x="0" y="0"/>
            <a:chExt cx="1077" cy="713"/>
          </a:xfrm>
        </p:grpSpPr>
        <p:sp>
          <p:nvSpPr>
            <p:cNvPr id="48138" name="椭圆 36873"/>
            <p:cNvSpPr/>
            <p:nvPr/>
          </p:nvSpPr>
          <p:spPr>
            <a:xfrm rot="-1543678">
              <a:off x="387" y="395"/>
              <a:ext cx="690" cy="197"/>
            </a:xfrm>
            <a:prstGeom prst="ellipse">
              <a:avLst/>
            </a:prstGeom>
            <a:gradFill rotWithShape="1">
              <a:gsLst>
                <a:gs pos="0">
                  <a:srgbClr val="5F5F5F"/>
                </a:gs>
                <a:gs pos="100000">
                  <a:srgbClr val="84A5CA"/>
                </a:gs>
              </a:gsLst>
              <a:lin ang="0" scaled="1"/>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48139" name="椭圆 36874"/>
            <p:cNvSpPr/>
            <p:nvPr/>
          </p:nvSpPr>
          <p:spPr>
            <a:xfrm>
              <a:off x="0" y="0"/>
              <a:ext cx="739" cy="713"/>
            </a:xfrm>
            <a:prstGeom prst="ellipse">
              <a:avLst/>
            </a:prstGeom>
            <a:gradFill rotWithShape="1">
              <a:gsLst>
                <a:gs pos="0">
                  <a:schemeClr val="hlink"/>
                </a:gs>
                <a:gs pos="100000">
                  <a:srgbClr val="460023"/>
                </a:gs>
              </a:gsLst>
              <a:path path="shape">
                <a:fillToRect l="50000" t="50000" r="50000" b="50000"/>
              </a:path>
              <a:tileRect/>
            </a:gradFill>
            <a:ln w="9525">
              <a:noFill/>
            </a:ln>
          </p:spPr>
          <p:txBody>
            <a:bodyPr wrap="none" anchor="ctr"/>
            <a:p>
              <a:pPr algn="ctr"/>
              <a:endParaRPr lang="zh-CN" altLang="en-US" dirty="0">
                <a:latin typeface="Arial" panose="020B0604020202020204" pitchFamily="34" charset="0"/>
                <a:ea typeface="黑体" panose="02010609060101010101" pitchFamily="2" charset="-122"/>
              </a:endParaRPr>
            </a:p>
          </p:txBody>
        </p:sp>
        <p:sp>
          <p:nvSpPr>
            <p:cNvPr id="48140" name="文本框 36875"/>
            <p:cNvSpPr txBox="1"/>
            <p:nvPr/>
          </p:nvSpPr>
          <p:spPr>
            <a:xfrm>
              <a:off x="175" y="250"/>
              <a:ext cx="406" cy="231"/>
            </a:xfrm>
            <a:prstGeom prst="rect">
              <a:avLst/>
            </a:prstGeom>
            <a:noFill/>
            <a:ln w="9525">
              <a:noFill/>
            </a:ln>
          </p:spPr>
          <p:txBody>
            <a:bodyPr wrap="none" anchor="t">
              <a:spAutoFit/>
            </a:bodyPr>
            <a:p>
              <a:pPr eaLnBrk="0" hangingPunct="0"/>
              <a:r>
                <a:rPr lang="zh-CN" altLang="en-US" b="1" dirty="0">
                  <a:solidFill>
                    <a:schemeClr val="bg1"/>
                  </a:solidFill>
                  <a:latin typeface="Verdana" panose="020B0604030504040204" pitchFamily="2" charset="0"/>
                  <a:ea typeface="黑体" panose="02010609060101010101" pitchFamily="2" charset="-122"/>
                </a:rPr>
                <a:t>复杂</a:t>
              </a:r>
              <a:endParaRPr lang="zh-CN" altLang="en-US" b="1" dirty="0">
                <a:solidFill>
                  <a:schemeClr val="bg1"/>
                </a:solidFill>
                <a:latin typeface="Verdana" panose="020B0604030504040204" pitchFamily="2" charset="0"/>
                <a:ea typeface="黑体" panose="02010609060101010101" pitchFamily="2" charset="-122"/>
              </a:endParaRPr>
            </a:p>
          </p:txBody>
        </p:sp>
      </p:grpSp>
      <p:sp>
        <p:nvSpPr>
          <p:cNvPr id="53256" name="椭圆 36876"/>
          <p:cNvSpPr/>
          <p:nvPr/>
        </p:nvSpPr>
        <p:spPr>
          <a:xfrm rot="-1543678">
            <a:off x="6143625" y="2216150"/>
            <a:ext cx="1095375" cy="314325"/>
          </a:xfrm>
          <a:prstGeom prst="ellipse">
            <a:avLst/>
          </a:prstGeom>
          <a:gradFill rotWithShape="1">
            <a:gsLst>
              <a:gs pos="0">
                <a:srgbClr val="5F5F5F"/>
              </a:gs>
              <a:gs pos="100000">
                <a:srgbClr val="84A5CA"/>
              </a:gs>
            </a:gsLst>
            <a:lin ang="0" scaled="1"/>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grpSp>
        <p:nvGrpSpPr>
          <p:cNvPr id="36878" name="组合 36877"/>
          <p:cNvGrpSpPr/>
          <p:nvPr/>
        </p:nvGrpSpPr>
        <p:grpSpPr>
          <a:xfrm>
            <a:off x="5581650" y="1557338"/>
            <a:ext cx="1176338" cy="1133475"/>
            <a:chOff x="0" y="0"/>
            <a:chExt cx="741" cy="714"/>
          </a:xfrm>
        </p:grpSpPr>
        <p:sp>
          <p:nvSpPr>
            <p:cNvPr id="48143" name="椭圆 36878"/>
            <p:cNvSpPr/>
            <p:nvPr/>
          </p:nvSpPr>
          <p:spPr>
            <a:xfrm>
              <a:off x="0" y="0"/>
              <a:ext cx="699" cy="714"/>
            </a:xfrm>
            <a:prstGeom prst="ellipse">
              <a:avLst/>
            </a:prstGeom>
            <a:gradFill rotWithShape="1">
              <a:gsLst>
                <a:gs pos="0">
                  <a:schemeClr val="folHlink"/>
                </a:gs>
                <a:gs pos="100000">
                  <a:srgbClr val="2B2B3A"/>
                </a:gs>
              </a:gsLst>
              <a:path path="shape">
                <a:fillToRect l="50000" t="50000" r="50000" b="50000"/>
              </a:path>
              <a:tileRect/>
            </a:gradFill>
            <a:ln w="9525">
              <a:noFill/>
            </a:ln>
          </p:spPr>
          <p:txBody>
            <a:bodyPr wrap="none" anchor="ctr"/>
            <a:p>
              <a:pPr algn="ctr"/>
              <a:endParaRPr lang="zh-CN" altLang="en-US" b="1" dirty="0">
                <a:latin typeface="Arial" panose="020B0604020202020204" pitchFamily="34" charset="0"/>
                <a:ea typeface="黑体" panose="02010609060101010101" pitchFamily="2" charset="-122"/>
              </a:endParaRPr>
            </a:p>
          </p:txBody>
        </p:sp>
        <p:sp>
          <p:nvSpPr>
            <p:cNvPr id="48144" name="文本框 36879"/>
            <p:cNvSpPr txBox="1"/>
            <p:nvPr/>
          </p:nvSpPr>
          <p:spPr>
            <a:xfrm>
              <a:off x="45" y="222"/>
              <a:ext cx="696" cy="231"/>
            </a:xfrm>
            <a:prstGeom prst="rect">
              <a:avLst/>
            </a:prstGeom>
            <a:noFill/>
            <a:ln w="9525">
              <a:noFill/>
            </a:ln>
          </p:spPr>
          <p:txBody>
            <a:bodyPr wrap="none" anchor="t">
              <a:spAutoFit/>
            </a:bodyPr>
            <a:p>
              <a:pPr eaLnBrk="0" hangingPunct="0"/>
              <a:r>
                <a:rPr lang="zh-CN" altLang="en-US" b="1" dirty="0">
                  <a:solidFill>
                    <a:schemeClr val="bg1"/>
                  </a:solidFill>
                  <a:latin typeface="Verdana" panose="020B0604030504040204" pitchFamily="2" charset="0"/>
                  <a:ea typeface="黑体" panose="02010609060101010101" pitchFamily="2" charset="-122"/>
                </a:rPr>
                <a:t>开发工具</a:t>
              </a:r>
              <a:endParaRPr lang="zh-CN" altLang="en-US" b="1" dirty="0">
                <a:solidFill>
                  <a:schemeClr val="bg1"/>
                </a:solidFill>
                <a:latin typeface="Verdana" panose="020B0604030504040204" pitchFamily="2" charset="0"/>
                <a:ea typeface="黑体" panose="02010609060101010101" pitchFamily="2" charset="-122"/>
              </a:endParaRPr>
            </a:p>
          </p:txBody>
        </p:sp>
      </p:grpSp>
      <p:sp>
        <p:nvSpPr>
          <p:cNvPr id="53258" name="椭圆 36880"/>
          <p:cNvSpPr/>
          <p:nvPr/>
        </p:nvSpPr>
        <p:spPr>
          <a:xfrm rot="-1543678">
            <a:off x="3006725" y="5299075"/>
            <a:ext cx="1096963" cy="314325"/>
          </a:xfrm>
          <a:prstGeom prst="ellipse">
            <a:avLst/>
          </a:prstGeom>
          <a:gradFill rotWithShape="1">
            <a:gsLst>
              <a:gs pos="0">
                <a:srgbClr val="5F5F5F"/>
              </a:gs>
              <a:gs pos="100000">
                <a:srgbClr val="84A5CA"/>
              </a:gs>
            </a:gsLst>
            <a:lin ang="0" scaled="1"/>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grpSp>
        <p:nvGrpSpPr>
          <p:cNvPr id="36882" name="组合 36881"/>
          <p:cNvGrpSpPr/>
          <p:nvPr/>
        </p:nvGrpSpPr>
        <p:grpSpPr>
          <a:xfrm>
            <a:off x="2341563" y="4652963"/>
            <a:ext cx="1176337" cy="1131887"/>
            <a:chOff x="0" y="0"/>
            <a:chExt cx="741" cy="713"/>
          </a:xfrm>
        </p:grpSpPr>
        <p:sp>
          <p:nvSpPr>
            <p:cNvPr id="48147" name="椭圆 36882"/>
            <p:cNvSpPr/>
            <p:nvPr/>
          </p:nvSpPr>
          <p:spPr>
            <a:xfrm>
              <a:off x="0" y="0"/>
              <a:ext cx="739" cy="713"/>
            </a:xfrm>
            <a:prstGeom prst="ellipse">
              <a:avLst/>
            </a:prstGeom>
            <a:gradFill rotWithShape="1">
              <a:gsLst>
                <a:gs pos="0">
                  <a:srgbClr val="9966FF"/>
                </a:gs>
                <a:gs pos="100000">
                  <a:srgbClr val="472F76"/>
                </a:gs>
              </a:gsLst>
              <a:path path="shape">
                <a:fillToRect l="50000" t="50000" r="50000" b="50000"/>
              </a:path>
              <a:tileRect/>
            </a:gradFill>
            <a:ln w="9525">
              <a:noFill/>
            </a:ln>
          </p:spPr>
          <p:txBody>
            <a:bodyPr wrap="none" anchor="ctr"/>
            <a:p>
              <a:pPr algn="ctr"/>
              <a:endParaRPr lang="zh-CN" altLang="en-US" dirty="0">
                <a:latin typeface="Arial" panose="020B0604020202020204" pitchFamily="34" charset="0"/>
                <a:ea typeface="黑体" panose="02010609060101010101" pitchFamily="2" charset="-122"/>
              </a:endParaRPr>
            </a:p>
          </p:txBody>
        </p:sp>
        <p:sp>
          <p:nvSpPr>
            <p:cNvPr id="48148" name="文本框 36883"/>
            <p:cNvSpPr txBox="1"/>
            <p:nvPr/>
          </p:nvSpPr>
          <p:spPr>
            <a:xfrm>
              <a:off x="45" y="249"/>
              <a:ext cx="696" cy="231"/>
            </a:xfrm>
            <a:prstGeom prst="rect">
              <a:avLst/>
            </a:prstGeom>
            <a:noFill/>
            <a:ln w="9525">
              <a:noFill/>
            </a:ln>
          </p:spPr>
          <p:txBody>
            <a:bodyPr wrap="none" anchor="t">
              <a:spAutoFit/>
            </a:bodyPr>
            <a:p>
              <a:pPr eaLnBrk="0" hangingPunct="0"/>
              <a:r>
                <a:rPr lang="zh-CN" altLang="en-US" b="1" dirty="0">
                  <a:solidFill>
                    <a:schemeClr val="bg1"/>
                  </a:solidFill>
                  <a:latin typeface="Verdana" panose="020B0604030504040204" pitchFamily="2" charset="0"/>
                  <a:ea typeface="黑体" panose="02010609060101010101" pitchFamily="2" charset="-122"/>
                </a:rPr>
                <a:t>需求变化</a:t>
              </a:r>
              <a:endParaRPr lang="zh-CN" altLang="en-US" b="1" dirty="0">
                <a:solidFill>
                  <a:schemeClr val="bg1"/>
                </a:solidFill>
                <a:latin typeface="Verdana" panose="020B0604030504040204" pitchFamily="2" charset="0"/>
                <a:ea typeface="黑体" panose="02010609060101010101" pitchFamily="2" charset="-122"/>
              </a:endParaRPr>
            </a:p>
          </p:txBody>
        </p:sp>
      </p:grpSp>
      <p:grpSp>
        <p:nvGrpSpPr>
          <p:cNvPr id="36885" name="组合 36884"/>
          <p:cNvGrpSpPr/>
          <p:nvPr/>
        </p:nvGrpSpPr>
        <p:grpSpPr>
          <a:xfrm>
            <a:off x="612775" y="4076700"/>
            <a:ext cx="1712913" cy="1131888"/>
            <a:chOff x="0" y="0"/>
            <a:chExt cx="1079" cy="713"/>
          </a:xfrm>
        </p:grpSpPr>
        <p:sp>
          <p:nvSpPr>
            <p:cNvPr id="48150" name="椭圆 36885"/>
            <p:cNvSpPr/>
            <p:nvPr/>
          </p:nvSpPr>
          <p:spPr>
            <a:xfrm rot="-1543678">
              <a:off x="389" y="417"/>
              <a:ext cx="690" cy="197"/>
            </a:xfrm>
            <a:prstGeom prst="ellipse">
              <a:avLst/>
            </a:prstGeom>
            <a:gradFill rotWithShape="1">
              <a:gsLst>
                <a:gs pos="0">
                  <a:srgbClr val="5F5F5F"/>
                </a:gs>
                <a:gs pos="100000">
                  <a:srgbClr val="84A5CA"/>
                </a:gs>
              </a:gsLst>
              <a:lin ang="0" scaled="1"/>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48151" name="椭圆 36886"/>
            <p:cNvSpPr/>
            <p:nvPr/>
          </p:nvSpPr>
          <p:spPr>
            <a:xfrm>
              <a:off x="0" y="0"/>
              <a:ext cx="738" cy="713"/>
            </a:xfrm>
            <a:prstGeom prst="ellipse">
              <a:avLst/>
            </a:prstGeom>
            <a:gradFill rotWithShape="1">
              <a:gsLst>
                <a:gs pos="0">
                  <a:schemeClr val="accent2"/>
                </a:gs>
                <a:gs pos="100000">
                  <a:srgbClr val="12375B"/>
                </a:gs>
              </a:gsLst>
              <a:path path="shape">
                <a:fillToRect l="50000" t="50000" r="50000" b="50000"/>
              </a:path>
              <a:tileRect/>
            </a:gradFill>
            <a:ln w="9525">
              <a:noFill/>
            </a:ln>
          </p:spPr>
          <p:txBody>
            <a:bodyPr wrap="none" anchor="ctr"/>
            <a:p>
              <a:pPr algn="ctr"/>
              <a:endParaRPr lang="zh-CN" altLang="en-US" dirty="0">
                <a:latin typeface="Arial" panose="020B0604020202020204" pitchFamily="34" charset="0"/>
                <a:ea typeface="黑体" panose="02010609060101010101" pitchFamily="2" charset="-122"/>
              </a:endParaRPr>
            </a:p>
          </p:txBody>
        </p:sp>
        <p:sp>
          <p:nvSpPr>
            <p:cNvPr id="48152" name="文本框 36887"/>
            <p:cNvSpPr txBox="1"/>
            <p:nvPr/>
          </p:nvSpPr>
          <p:spPr>
            <a:xfrm>
              <a:off x="100" y="156"/>
              <a:ext cx="638" cy="403"/>
            </a:xfrm>
            <a:prstGeom prst="rect">
              <a:avLst/>
            </a:prstGeom>
            <a:noFill/>
            <a:ln w="9525">
              <a:noFill/>
            </a:ln>
          </p:spPr>
          <p:txBody>
            <a:bodyPr anchor="t">
              <a:spAutoFit/>
            </a:bodyPr>
            <a:p>
              <a:pPr eaLnBrk="0" hangingPunct="0"/>
              <a:r>
                <a:rPr lang="zh-CN" altLang="en-US" b="1" dirty="0">
                  <a:solidFill>
                    <a:schemeClr val="bg1"/>
                  </a:solidFill>
                  <a:latin typeface="Verdana" panose="020B0604030504040204" pitchFamily="2" charset="0"/>
                  <a:ea typeface="黑体" panose="02010609060101010101" pitchFamily="2" charset="-122"/>
                </a:rPr>
                <a:t>程序员自身</a:t>
              </a:r>
              <a:endParaRPr lang="zh-CN" altLang="en-US" b="1" dirty="0">
                <a:solidFill>
                  <a:schemeClr val="bg1"/>
                </a:solidFill>
                <a:latin typeface="Verdana" panose="020B0604030504040204" pitchFamily="2" charset="0"/>
                <a:ea typeface="黑体" panose="02010609060101010101" pitchFamily="2" charset="-122"/>
              </a:endParaRPr>
            </a:p>
          </p:txBody>
        </p:sp>
      </p:grpSp>
      <p:grpSp>
        <p:nvGrpSpPr>
          <p:cNvPr id="36890" name="组合 36889"/>
          <p:cNvGrpSpPr/>
          <p:nvPr/>
        </p:nvGrpSpPr>
        <p:grpSpPr>
          <a:xfrm>
            <a:off x="4068763" y="4149725"/>
            <a:ext cx="1176337" cy="1131888"/>
            <a:chOff x="0" y="0"/>
            <a:chExt cx="741" cy="713"/>
          </a:xfrm>
        </p:grpSpPr>
        <p:sp>
          <p:nvSpPr>
            <p:cNvPr id="48154" name="椭圆 36890"/>
            <p:cNvSpPr/>
            <p:nvPr/>
          </p:nvSpPr>
          <p:spPr>
            <a:xfrm>
              <a:off x="0" y="0"/>
              <a:ext cx="739" cy="713"/>
            </a:xfrm>
            <a:prstGeom prst="ellipse">
              <a:avLst/>
            </a:prstGeom>
            <a:gradFill rotWithShape="1">
              <a:gsLst>
                <a:gs pos="0">
                  <a:schemeClr val="bg2"/>
                </a:gs>
                <a:gs pos="100000">
                  <a:srgbClr val="454545"/>
                </a:gs>
              </a:gsLst>
              <a:path path="shape">
                <a:fillToRect l="50000" t="50000" r="50000" b="50000"/>
              </a:path>
              <a:tileRect/>
            </a:gradFill>
            <a:ln w="9525">
              <a:noFill/>
            </a:ln>
          </p:spPr>
          <p:txBody>
            <a:bodyPr wrap="none" anchor="ctr"/>
            <a:p>
              <a:pPr algn="ctr"/>
              <a:endParaRPr lang="zh-CN" altLang="en-US" dirty="0">
                <a:latin typeface="Arial" panose="020B0604020202020204" pitchFamily="34" charset="0"/>
                <a:ea typeface="黑体" panose="02010609060101010101" pitchFamily="2" charset="-122"/>
              </a:endParaRPr>
            </a:p>
          </p:txBody>
        </p:sp>
        <p:sp>
          <p:nvSpPr>
            <p:cNvPr id="48155" name="文本框 36891">
              <a:hlinkClick r:id="rId2" action="ppaction://hlinksldjump"/>
            </p:cNvPr>
            <p:cNvSpPr txBox="1"/>
            <p:nvPr/>
          </p:nvSpPr>
          <p:spPr>
            <a:xfrm>
              <a:off x="45" y="249"/>
              <a:ext cx="696" cy="231"/>
            </a:xfrm>
            <a:prstGeom prst="rect">
              <a:avLst/>
            </a:prstGeom>
            <a:noFill/>
            <a:ln w="9525">
              <a:noFill/>
            </a:ln>
          </p:spPr>
          <p:txBody>
            <a:bodyPr wrap="none" anchor="t">
              <a:spAutoFit/>
            </a:bodyPr>
            <a:p>
              <a:pPr eaLnBrk="0" hangingPunct="0"/>
              <a:r>
                <a:rPr lang="zh-CN" altLang="en-US" b="1" dirty="0">
                  <a:solidFill>
                    <a:schemeClr val="bg1"/>
                  </a:solidFill>
                  <a:latin typeface="Verdana" panose="020B0604030504040204" pitchFamily="2" charset="0"/>
                  <a:ea typeface="黑体" panose="02010609060101010101" pitchFamily="2" charset="-122"/>
                </a:rPr>
                <a:t>时间压力</a:t>
              </a:r>
              <a:endParaRPr lang="zh-CN" altLang="en-US" b="1" dirty="0">
                <a:solidFill>
                  <a:schemeClr val="bg1"/>
                </a:solidFill>
                <a:latin typeface="Verdana" panose="020B0604030504040204" pitchFamily="2" charset="0"/>
                <a:ea typeface="黑体" panose="02010609060101010101" pitchFamily="2" charset="-122"/>
              </a:endParaRPr>
            </a:p>
          </p:txBody>
        </p:sp>
      </p:grpSp>
      <p:grpSp>
        <p:nvGrpSpPr>
          <p:cNvPr id="36893" name="组合 36892"/>
          <p:cNvGrpSpPr/>
          <p:nvPr/>
        </p:nvGrpSpPr>
        <p:grpSpPr>
          <a:xfrm>
            <a:off x="5726113" y="3141663"/>
            <a:ext cx="1176337" cy="1131887"/>
            <a:chOff x="0" y="0"/>
            <a:chExt cx="741" cy="713"/>
          </a:xfrm>
        </p:grpSpPr>
        <p:sp>
          <p:nvSpPr>
            <p:cNvPr id="48157" name="椭圆 36893"/>
            <p:cNvSpPr/>
            <p:nvPr/>
          </p:nvSpPr>
          <p:spPr>
            <a:xfrm>
              <a:off x="0" y="0"/>
              <a:ext cx="739" cy="713"/>
            </a:xfrm>
            <a:prstGeom prst="ellipse">
              <a:avLst/>
            </a:prstGeom>
            <a:gradFill rotWithShape="1">
              <a:gsLst>
                <a:gs pos="0">
                  <a:schemeClr val="accent1"/>
                </a:gs>
                <a:gs pos="100000">
                  <a:srgbClr val="5E6D76"/>
                </a:gs>
              </a:gsLst>
              <a:path path="shape">
                <a:fillToRect l="50000" t="50000" r="50000" b="50000"/>
              </a:path>
              <a:tileRect/>
            </a:gradFill>
            <a:ln w="9525">
              <a:noFill/>
            </a:ln>
          </p:spPr>
          <p:txBody>
            <a:bodyPr wrap="none" anchor="ctr"/>
            <a:p>
              <a:pPr algn="ctr"/>
              <a:endParaRPr lang="zh-CN" altLang="en-US" dirty="0">
                <a:latin typeface="Arial" panose="020B0604020202020204" pitchFamily="34" charset="0"/>
                <a:ea typeface="黑体" panose="02010609060101010101" pitchFamily="2" charset="-122"/>
              </a:endParaRPr>
            </a:p>
          </p:txBody>
        </p:sp>
        <p:sp>
          <p:nvSpPr>
            <p:cNvPr id="48158" name="文本框 36894"/>
            <p:cNvSpPr txBox="1"/>
            <p:nvPr/>
          </p:nvSpPr>
          <p:spPr>
            <a:xfrm>
              <a:off x="45" y="249"/>
              <a:ext cx="696" cy="231"/>
            </a:xfrm>
            <a:prstGeom prst="rect">
              <a:avLst/>
            </a:prstGeom>
            <a:noFill/>
            <a:ln w="9525">
              <a:noFill/>
            </a:ln>
          </p:spPr>
          <p:txBody>
            <a:bodyPr wrap="none" anchor="t">
              <a:spAutoFit/>
            </a:bodyPr>
            <a:p>
              <a:pPr eaLnBrk="0" hangingPunct="0"/>
              <a:r>
                <a:rPr lang="zh-CN" altLang="en-US" b="1" dirty="0">
                  <a:solidFill>
                    <a:schemeClr val="bg1"/>
                  </a:solidFill>
                  <a:latin typeface="Verdana" panose="020B0604030504040204" pitchFamily="2" charset="0"/>
                  <a:ea typeface="黑体" panose="02010609060101010101" pitchFamily="2" charset="-122"/>
                </a:rPr>
                <a:t>文档缺乏</a:t>
              </a:r>
              <a:endParaRPr lang="zh-CN" altLang="en-US" b="1" dirty="0">
                <a:solidFill>
                  <a:schemeClr val="bg1"/>
                </a:solidFill>
                <a:latin typeface="Verdana" panose="020B0604030504040204" pitchFamily="2" charset="0"/>
                <a:ea typeface="黑体" panose="02010609060101010101" pitchFamily="2" charset="-122"/>
              </a:endParaRPr>
            </a:p>
          </p:txBody>
        </p:sp>
      </p:grpSp>
      <p:sp>
        <p:nvSpPr>
          <p:cNvPr id="36896" name="爆炸形 2 36895">
            <a:hlinkClick r:id="rId3" action="ppaction://hlinksldjump"/>
          </p:cNvPr>
          <p:cNvSpPr/>
          <p:nvPr/>
        </p:nvSpPr>
        <p:spPr>
          <a:xfrm>
            <a:off x="5241608" y="5086350"/>
            <a:ext cx="2808287" cy="1582738"/>
          </a:xfrm>
          <a:prstGeom prst="irregularSeal2">
            <a:avLst/>
          </a:prstGeom>
          <a:gradFill rotWithShape="1">
            <a:gsLst>
              <a:gs pos="0">
                <a:schemeClr val="accent1"/>
              </a:gs>
              <a:gs pos="100000">
                <a:srgbClr val="5E6D76"/>
              </a:gs>
            </a:gsLst>
            <a:path path="rect">
              <a:fillToRect r="100000" b="100000"/>
            </a:path>
            <a:tileRect/>
          </a:gradFill>
          <a:ln w="9525" cap="flat" cmpd="sng">
            <a:solidFill>
              <a:schemeClr val="tx1"/>
            </a:solidFill>
            <a:prstDash val="solid"/>
            <a:miter/>
            <a:headEnd type="none" w="med" len="med"/>
            <a:tailEnd type="none" w="med" len="med"/>
          </a:ln>
        </p:spPr>
        <p:txBody>
          <a:bodyPr wrap="none" anchor="ctr"/>
          <a:p>
            <a:pPr algn="ctr"/>
            <a:r>
              <a:rPr lang="zh-CN" altLang="en-US" sz="2000" b="1" dirty="0">
                <a:solidFill>
                  <a:srgbClr val="FF3300"/>
                </a:solidFill>
                <a:latin typeface="Arial" panose="020B0604020202020204" pitchFamily="34" charset="0"/>
                <a:ea typeface="黑体" panose="02010609060101010101" pitchFamily="2" charset="-122"/>
              </a:rPr>
              <a:t>软件测试</a:t>
            </a:r>
            <a:endParaRPr lang="zh-CN" altLang="en-US" sz="2000" b="1" dirty="0">
              <a:solidFill>
                <a:srgbClr val="FF3300"/>
              </a:solidFill>
              <a:latin typeface="Arial" panose="020B0604020202020204" pitchFamily="34" charset="0"/>
              <a:ea typeface="黑体" panose="02010609060101010101" pitchFamily="2" charset="-122"/>
            </a:endParaRPr>
          </a:p>
        </p:txBody>
      </p:sp>
      <p:sp>
        <p:nvSpPr>
          <p:cNvPr id="73" name="Freeform 72"/>
          <p:cNvSpPr/>
          <p:nvPr/>
        </p:nvSpPr>
        <p:spPr>
          <a:xfrm>
            <a:off x="6902450" y="2752725"/>
            <a:ext cx="768350" cy="890588"/>
          </a:xfrm>
          <a:custGeom>
            <a:avLst/>
            <a:gdLst/>
            <a:ahLst/>
            <a:cxnLst>
              <a:cxn ang="0">
                <a:pos x="0" y="15179818"/>
              </a:cxn>
              <a:cxn ang="0">
                <a:pos x="1776" y="0"/>
              </a:cxn>
              <a:cxn ang="0">
                <a:pos x="1776" y="13914823"/>
              </a:cxn>
              <a:cxn ang="0">
                <a:pos x="23" y="20239764"/>
              </a:cxn>
              <a:cxn ang="0">
                <a:pos x="0" y="15179818"/>
              </a:cxn>
            </a:cxnLst>
            <a:pathLst>
              <a:path w="1828800" h="570016">
                <a:moveTo>
                  <a:pt x="0" y="427512"/>
                </a:moveTo>
                <a:lnTo>
                  <a:pt x="1828800" y="0"/>
                </a:lnTo>
                <a:lnTo>
                  <a:pt x="1828800" y="391886"/>
                </a:lnTo>
                <a:lnTo>
                  <a:pt x="23750" y="570016"/>
                </a:lnTo>
                <a:lnTo>
                  <a:pt x="0" y="427512"/>
                </a:lnTo>
                <a:close/>
              </a:path>
            </a:pathLst>
          </a:custGeom>
          <a:solidFill>
            <a:schemeClr val="accent2"/>
          </a:solidFill>
          <a:ln w="3175" cap="flat" cmpd="sng">
            <a:solidFill>
              <a:schemeClr val="tx2"/>
            </a:solidFill>
            <a:prstDash val="solid"/>
            <a:round/>
            <a:headEnd type="none" w="med" len="med"/>
            <a:tailEnd type="none" w="med" len="med"/>
          </a:ln>
        </p:spPr>
        <p:txBody>
          <a:bodyPr/>
          <a:p>
            <a:endParaRPr lang="zh-CN" altLang="en-US"/>
          </a:p>
        </p:txBody>
      </p:sp>
      <p:sp>
        <p:nvSpPr>
          <p:cNvPr id="75" name="Rectangle 12"/>
          <p:cNvSpPr/>
          <p:nvPr/>
        </p:nvSpPr>
        <p:spPr>
          <a:xfrm>
            <a:off x="7685088" y="2752725"/>
            <a:ext cx="1204912" cy="574675"/>
          </a:xfrm>
          <a:prstGeom prst="rect">
            <a:avLst/>
          </a:prstGeom>
          <a:solidFill>
            <a:schemeClr val="accent2"/>
          </a:solidFill>
          <a:ln w="9525" cap="flat" cmpd="sng">
            <a:solidFill>
              <a:schemeClr val="tx2"/>
            </a:solidFill>
            <a:prstDash val="solid"/>
            <a:round/>
            <a:headEnd type="none" w="med" len="med"/>
            <a:tailEnd type="none" w="med" len="med"/>
          </a:ln>
          <a:effectLst>
            <a:prstShdw prst="shdw17" dist="17961" dir="2699999">
              <a:srgbClr val="993D00"/>
            </a:prstShdw>
          </a:effectLst>
        </p:spPr>
        <p:txBody>
          <a:bodyPr wrap="none" anchor="ctr"/>
          <a:p>
            <a:pPr algn="ctr"/>
            <a:r>
              <a:rPr lang="zh-CN" altLang="en-US" sz="2800" b="1" dirty="0">
                <a:solidFill>
                  <a:srgbClr val="FF0000"/>
                </a:solidFill>
                <a:latin typeface="华文新魏" panose="02010800040101010101" pitchFamily="2" charset="-122"/>
                <a:ea typeface="华文新魏" panose="02010800040101010101" pitchFamily="2" charset="-122"/>
              </a:rPr>
              <a:t>程序</a:t>
            </a:r>
            <a:endParaRPr lang="zh-CN" altLang="en-US" sz="2800" b="1" dirty="0">
              <a:solidFill>
                <a:srgbClr val="FF0000"/>
              </a:solidFill>
              <a:latin typeface="华文新魏" panose="02010800040101010101" pitchFamily="2" charset="-122"/>
              <a:ea typeface="华文新魏" panose="02010800040101010101" pitchFamily="2" charset="-122"/>
            </a:endParaRPr>
          </a:p>
        </p:txBody>
      </p:sp>
      <p:sp>
        <p:nvSpPr>
          <p:cNvPr id="77" name="Freeform 76"/>
          <p:cNvSpPr/>
          <p:nvPr/>
        </p:nvSpPr>
        <p:spPr>
          <a:xfrm>
            <a:off x="6902450" y="3903663"/>
            <a:ext cx="782638" cy="563562"/>
          </a:xfrm>
          <a:custGeom>
            <a:avLst/>
            <a:gdLst/>
            <a:ahLst/>
            <a:cxnLst>
              <a:cxn ang="0">
                <a:pos x="16" y="47010"/>
              </a:cxn>
              <a:cxn ang="0">
                <a:pos x="1488" y="0"/>
              </a:cxn>
              <a:cxn ang="0">
                <a:pos x="1497" y="1128198"/>
              </a:cxn>
              <a:cxn ang="0">
                <a:pos x="0" y="587602"/>
              </a:cxn>
              <a:cxn ang="0">
                <a:pos x="16" y="47010"/>
              </a:cxn>
            </a:cxnLst>
            <a:pathLst>
              <a:path w="1913860" h="510362">
                <a:moveTo>
                  <a:pt x="21265" y="21265"/>
                </a:moveTo>
                <a:lnTo>
                  <a:pt x="1903227" y="0"/>
                </a:lnTo>
                <a:lnTo>
                  <a:pt x="1913860" y="510362"/>
                </a:lnTo>
                <a:lnTo>
                  <a:pt x="0" y="265813"/>
                </a:lnTo>
                <a:lnTo>
                  <a:pt x="21265" y="21265"/>
                </a:lnTo>
                <a:close/>
              </a:path>
            </a:pathLst>
          </a:custGeom>
          <a:solidFill>
            <a:srgbClr val="FF99FF"/>
          </a:solidFill>
          <a:ln w="3175">
            <a:noFill/>
          </a:ln>
        </p:spPr>
        <p:txBody>
          <a:bodyPr/>
          <a:p>
            <a:endParaRPr lang="zh-CN" altLang="en-US"/>
          </a:p>
        </p:txBody>
      </p:sp>
      <p:sp>
        <p:nvSpPr>
          <p:cNvPr id="78" name="Rectangle 14"/>
          <p:cNvSpPr/>
          <p:nvPr/>
        </p:nvSpPr>
        <p:spPr>
          <a:xfrm>
            <a:off x="7685088" y="3892550"/>
            <a:ext cx="1208087" cy="574675"/>
          </a:xfrm>
          <a:prstGeom prst="rect">
            <a:avLst/>
          </a:prstGeom>
          <a:solidFill>
            <a:srgbClr val="FF99CC"/>
          </a:solidFill>
          <a:ln w="9525">
            <a:noFill/>
          </a:ln>
          <a:effectLst>
            <a:prstShdw prst="shdw17" dist="17961" dir="2699999">
              <a:srgbClr val="997A00"/>
            </a:prstShdw>
          </a:effectLst>
        </p:spPr>
        <p:txBody>
          <a:bodyPr wrap="none" anchor="ctr"/>
          <a:p>
            <a:pPr algn="ctr"/>
            <a:r>
              <a:rPr lang="zh-CN" altLang="en-US" sz="3200" b="1" dirty="0">
                <a:solidFill>
                  <a:srgbClr val="FF0000"/>
                </a:solidFill>
                <a:latin typeface="华文新魏" panose="02010800040101010101" pitchFamily="2" charset="-122"/>
                <a:ea typeface="华文新魏" panose="02010800040101010101" pitchFamily="2" charset="-122"/>
              </a:rPr>
              <a:t>文档</a:t>
            </a:r>
            <a:endParaRPr lang="zh-CN" altLang="en-US" sz="3200" b="1"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6873"/>
                                        </p:tgtEl>
                                        <p:attrNameLst>
                                          <p:attrName>style.visibility</p:attrName>
                                        </p:attrNameLst>
                                      </p:cBhvr>
                                      <p:to>
                                        <p:strVal val="visible"/>
                                      </p:to>
                                    </p:set>
                                    <p:animEffect transition="in" filter="checkerboard(across)">
                                      <p:cBhvr>
                                        <p:cTn id="7" dur="500"/>
                                        <p:tgtEl>
                                          <p:spTgt spid="3687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checkerboard(across)">
                                      <p:cBhvr>
                                        <p:cTn id="12" dur="500"/>
                                        <p:tgtEl>
                                          <p:spTgt spid="3686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6885"/>
                                        </p:tgtEl>
                                        <p:attrNameLst>
                                          <p:attrName>style.visibility</p:attrName>
                                        </p:attrNameLst>
                                      </p:cBhvr>
                                      <p:to>
                                        <p:strVal val="visible"/>
                                      </p:to>
                                    </p:set>
                                    <p:animEffect transition="in" filter="checkerboard(across)">
                                      <p:cBhvr>
                                        <p:cTn id="17" dur="500"/>
                                        <p:tgtEl>
                                          <p:spTgt spid="368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6882"/>
                                        </p:tgtEl>
                                        <p:attrNameLst>
                                          <p:attrName>style.visibility</p:attrName>
                                        </p:attrNameLst>
                                      </p:cBhvr>
                                      <p:to>
                                        <p:strVal val="visible"/>
                                      </p:to>
                                    </p:set>
                                    <p:animEffect transition="in" filter="blinds(horizontal)">
                                      <p:cBhvr>
                                        <p:cTn id="22" dur="500"/>
                                        <p:tgtEl>
                                          <p:spTgt spid="36882"/>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53258"/>
                                        </p:tgtEl>
                                        <p:attrNameLst>
                                          <p:attrName>style.visibility</p:attrName>
                                        </p:attrNameLst>
                                      </p:cBhvr>
                                      <p:to>
                                        <p:strVal val="visible"/>
                                      </p:to>
                                    </p:set>
                                    <p:animEffect transition="in" filter="checkerboard(across)">
                                      <p:cBhvr>
                                        <p:cTn id="25" dur="500"/>
                                        <p:tgtEl>
                                          <p:spTgt spid="5325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6890"/>
                                        </p:tgtEl>
                                        <p:attrNameLst>
                                          <p:attrName>style.visibility</p:attrName>
                                        </p:attrNameLst>
                                      </p:cBhvr>
                                      <p:to>
                                        <p:strVal val="visible"/>
                                      </p:to>
                                    </p:set>
                                    <p:animEffect transition="in" filter="blinds(horizontal)">
                                      <p:cBhvr>
                                        <p:cTn id="30" dur="500"/>
                                        <p:tgtEl>
                                          <p:spTgt spid="3689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6893"/>
                                        </p:tgtEl>
                                        <p:attrNameLst>
                                          <p:attrName>style.visibility</p:attrName>
                                        </p:attrNameLst>
                                      </p:cBhvr>
                                      <p:to>
                                        <p:strVal val="visible"/>
                                      </p:to>
                                    </p:set>
                                    <p:animEffect transition="in" filter="blinds(horizontal)">
                                      <p:cBhvr>
                                        <p:cTn id="35" dur="500"/>
                                        <p:tgtEl>
                                          <p:spTgt spid="3689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6878"/>
                                        </p:tgtEl>
                                        <p:attrNameLst>
                                          <p:attrName>style.visibility</p:attrName>
                                        </p:attrNameLst>
                                      </p:cBhvr>
                                      <p:to>
                                        <p:strVal val="visible"/>
                                      </p:to>
                                    </p:set>
                                    <p:animEffect transition="in" filter="blinds(horizontal)">
                                      <p:cBhvr>
                                        <p:cTn id="40" dur="500"/>
                                        <p:tgtEl>
                                          <p:spTgt spid="36878"/>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53256"/>
                                        </p:tgtEl>
                                        <p:attrNameLst>
                                          <p:attrName>style.visibility</p:attrName>
                                        </p:attrNameLst>
                                      </p:cBhvr>
                                      <p:to>
                                        <p:strVal val="visible"/>
                                      </p:to>
                                    </p:set>
                                    <p:animEffect transition="in" filter="checkerboard(across)">
                                      <p:cBhvr>
                                        <p:cTn id="43" dur="500"/>
                                        <p:tgtEl>
                                          <p:spTgt spid="5325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1000"/>
                                        <p:tgtEl>
                                          <p:spTgt spid="73"/>
                                        </p:tgtEl>
                                      </p:cBhvr>
                                    </p:animEffect>
                                  </p:childTnLst>
                                </p:cTn>
                              </p:par>
                            </p:childTnLst>
                          </p:cTn>
                        </p:par>
                        <p:par>
                          <p:cTn id="49" fill="hold">
                            <p:stCondLst>
                              <p:cond delay="1000"/>
                            </p:stCondLst>
                            <p:childTnLst>
                              <p:par>
                                <p:cTn id="50" presetID="22" presetClass="entr" presetSubtype="8" fill="hold" grpId="1" nodeType="after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left)">
                                      <p:cBhvr>
                                        <p:cTn id="52" dur="1000"/>
                                        <p:tgtEl>
                                          <p:spTgt spid="75"/>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left)">
                                      <p:cBhvr>
                                        <p:cTn id="56" dur="1000"/>
                                        <p:tgtEl>
                                          <p:spTgt spid="77"/>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wipe(left)">
                                      <p:cBhvr>
                                        <p:cTn id="60" dur="1000"/>
                                        <p:tgtEl>
                                          <p:spTgt spid="7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6896"/>
                                        </p:tgtEl>
                                        <p:attrNameLst>
                                          <p:attrName>style.visibility</p:attrName>
                                        </p:attrNameLst>
                                      </p:cBhvr>
                                      <p:to>
                                        <p:strVal val="visible"/>
                                      </p:to>
                                    </p:set>
                                    <p:anim calcmode="lin" valueType="num">
                                      <p:cBhvr>
                                        <p:cTn id="65" dur="500" fill="hold"/>
                                        <p:tgtEl>
                                          <p:spTgt spid="36896"/>
                                        </p:tgtEl>
                                        <p:attrNameLst>
                                          <p:attrName>ppt_x</p:attrName>
                                        </p:attrNameLst>
                                      </p:cBhvr>
                                      <p:tavLst>
                                        <p:tav tm="0">
                                          <p:val>
                                            <p:strVal val="#ppt_x"/>
                                          </p:val>
                                        </p:tav>
                                        <p:tav tm="100000">
                                          <p:val>
                                            <p:strVal val="#ppt_x"/>
                                          </p:val>
                                        </p:tav>
                                      </p:tavLst>
                                    </p:anim>
                                    <p:anim calcmode="lin" valueType="num">
                                      <p:cBhvr>
                                        <p:cTn id="66" dur="500" fill="hold"/>
                                        <p:tgtEl>
                                          <p:spTgt spid="368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bldLvl="0" animBg="1"/>
      <p:bldP spid="53258" grpId="0" bldLvl="0" animBg="1"/>
      <p:bldP spid="36896" grpId="0" bldLvl="0" animBg="1"/>
      <p:bldP spid="75" grpId="0" animBg="1"/>
      <p:bldP spid="75" grpId="1" bldLvl="0" animBg="1"/>
      <p:bldP spid="7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Title 1"/>
          <p:cNvSpPr>
            <a:spLocks noGrp="1" noRot="1"/>
          </p:cNvSpPr>
          <p:nvPr>
            <p:ph type="ctrTitle"/>
          </p:nvPr>
        </p:nvSpPr>
        <p:spPr>
          <a:xfrm>
            <a:off x="76200" y="3175"/>
            <a:ext cx="8942388" cy="893763"/>
          </a:xfrm>
        </p:spPr>
        <p:txBody>
          <a:bodyPr wrap="square" anchor="ctr"/>
          <a:lstStyle>
            <a:lvl1pPr lvl="0">
              <a:defRPr/>
            </a:lvl1pPr>
          </a:lstStyle>
          <a:p>
            <a:pPr lvl="0" indent="0"/>
            <a:r>
              <a:rPr lang="zh-CN" altLang="en-US" sz="4000">
                <a:solidFill>
                  <a:srgbClr val="000000"/>
                </a:solidFill>
              </a:rPr>
              <a:t>软件缺陷的根源</a:t>
            </a:r>
            <a:r>
              <a:rPr lang="en-US" altLang="zh-CN" sz="4000">
                <a:solidFill>
                  <a:srgbClr val="000000"/>
                </a:solidFill>
              </a:rPr>
              <a:t>-</a:t>
            </a:r>
            <a:r>
              <a:rPr lang="zh-CN" altLang="en-US" sz="4000">
                <a:solidFill>
                  <a:srgbClr val="000000"/>
                </a:solidFill>
              </a:rPr>
              <a:t>信息传递误差</a:t>
            </a:r>
            <a:endParaRPr lang="zh-CN" altLang="en-US" sz="4000"/>
          </a:p>
        </p:txBody>
      </p:sp>
      <p:sp>
        <p:nvSpPr>
          <p:cNvPr id="49154" name="Subtitle 2"/>
          <p:cNvSpPr>
            <a:spLocks noGrp="1" noRot="1"/>
          </p:cNvSpPr>
          <p:nvPr>
            <p:ph type="subTitle"/>
          </p:nvPr>
        </p:nvSpPr>
        <p:spPr>
          <a:xfrm>
            <a:off x="76200" y="1052513"/>
            <a:ext cx="8942388" cy="5395912"/>
          </a:xfrm>
        </p:spPr>
        <p:txBody>
          <a:bodyPr wrap="square" anchor="t"/>
          <a:lstStyle>
            <a:lvl1pPr marL="0" lvl="0" indent="0" algn="ctr">
              <a:defRPr/>
            </a:lvl1pPr>
            <a:lvl2pPr marL="457200" lvl="1" indent="0" algn="ctr">
              <a:defRPr/>
            </a:lvl2pPr>
            <a:lvl3pPr marL="914400" lvl="2" indent="0" algn="ctr">
              <a:defRPr/>
            </a:lvl3pPr>
            <a:lvl4pPr marL="1371600" lvl="3" indent="0" algn="ctr">
              <a:defRPr/>
            </a:lvl4pPr>
            <a:lvl5pPr marL="1828800" lvl="4" indent="0" algn="ctr">
              <a:defRPr/>
            </a:lvl5pPr>
          </a:lstStyle>
          <a:p>
            <a:pPr marL="457200" lvl="0" indent="-457200" algn="l"/>
            <a:endParaRPr lang="zh-CN" altLang="en-US">
              <a:solidFill>
                <a:srgbClr val="898989"/>
              </a:solidFill>
            </a:endParaRPr>
          </a:p>
        </p:txBody>
      </p:sp>
      <p:pic>
        <p:nvPicPr>
          <p:cNvPr id="49155" name="Picture 2" descr="http://dl.zhishi.sina.com.cn/upload/38/22/57/1495382257.1439353753.JPG"/>
          <p:cNvPicPr>
            <a:picLocks noChangeAspect="1"/>
          </p:cNvPicPr>
          <p:nvPr/>
        </p:nvPicPr>
        <p:blipFill>
          <a:blip r:embed="rId1"/>
          <a:stretch>
            <a:fillRect/>
          </a:stretch>
        </p:blipFill>
        <p:spPr>
          <a:xfrm>
            <a:off x="539750" y="747713"/>
            <a:ext cx="8064500" cy="5994400"/>
          </a:xfrm>
          <a:prstGeom prst="rect">
            <a:avLst/>
          </a:prstGeom>
          <a:noFill/>
          <a:ln w="9525">
            <a:noFill/>
          </a:ln>
        </p:spPr>
      </p:pic>
      <p:sp>
        <p:nvSpPr>
          <p:cNvPr id="49156" name="动作按钮: 后退或前一项 37892">
            <a:hlinkClick r:id="" action="ppaction://hlinkshowjump?jump=previousslide"/>
          </p:cNvPr>
          <p:cNvSpPr/>
          <p:nvPr/>
        </p:nvSpPr>
        <p:spPr>
          <a:xfrm>
            <a:off x="7885113" y="260350"/>
            <a:ext cx="935037" cy="360363"/>
          </a:xfrm>
          <a:prstGeom prst="actionButtonBackPrevious">
            <a:avLst/>
          </a:prstGeom>
          <a:solidFill>
            <a:schemeClr val="bg1"/>
          </a:solidFill>
          <a:ln w="9525">
            <a:noFill/>
          </a:ln>
        </p:spPr>
        <p:txBody>
          <a:bodyPr wrap="none" anchor="ctr"/>
          <a:p>
            <a:pPr algn="ct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descr="无标题-3.jpg"/>
          <p:cNvPicPr>
            <a:picLocks noChangeAspect="1"/>
          </p:cNvPicPr>
          <p:nvPr/>
        </p:nvPicPr>
        <p:blipFill>
          <a:blip r:embed="rId1"/>
          <a:stretch>
            <a:fillRect/>
          </a:stretch>
        </p:blipFill>
        <p:spPr>
          <a:xfrm>
            <a:off x="1905000" y="2590800"/>
            <a:ext cx="4343988" cy="3505200"/>
          </a:xfrm>
          <a:prstGeom prst="rect">
            <a:avLst/>
          </a:prstGeom>
          <a:ln>
            <a:noFill/>
          </a:ln>
          <a:effectLst>
            <a:softEdge rad="112500"/>
          </a:effectLst>
        </p:spPr>
      </p:pic>
      <p:sp>
        <p:nvSpPr>
          <p:cNvPr id="13" name="Cloud 12"/>
          <p:cNvSpPr/>
          <p:nvPr/>
        </p:nvSpPr>
        <p:spPr bwMode="auto">
          <a:xfrm>
            <a:off x="357188" y="1095375"/>
            <a:ext cx="3681413" cy="1636713"/>
          </a:xfrm>
          <a:prstGeom prst="cloud">
            <a:avLst/>
          </a:prstGeom>
          <a:noFill/>
          <a:ln w="3175" cap="flat" cmpd="sng" algn="ctr">
            <a:solidFill>
              <a:schemeClr val="accent5">
                <a:lumMod val="75000"/>
              </a:schemeClr>
            </a:solidFill>
            <a:prstDash val="solid"/>
            <a:round/>
            <a:headEnd type="none" w="med" len="med"/>
            <a:tailEnd type="none" w="med" len="med"/>
          </a:ln>
          <a:effectLst/>
        </p:spPr>
        <p:txBody>
          <a:bodyPr/>
          <a:lstStyle/>
          <a:p>
            <a:pPr fontAlgn="base">
              <a:defRPr/>
            </a:pPr>
            <a:r>
              <a:rPr lang="en-US" altLang="zh-CN" sz="1600" b="1" strike="noStrike" noProof="1" dirty="0">
                <a:solidFill>
                  <a:srgbClr val="000000"/>
                </a:solidFill>
                <a:latin typeface="微软雅黑" panose="020B0503020204020204" charset="-122"/>
                <a:ea typeface="宋体" panose="02010600030101010101" pitchFamily="2" charset="-122"/>
                <a:cs typeface="+mn-ea"/>
              </a:rPr>
              <a:t>PM</a:t>
            </a:r>
            <a:r>
              <a:rPr lang="zh-CN" altLang="en-US" sz="1600" b="1" strike="noStrike" noProof="1" dirty="0">
                <a:solidFill>
                  <a:srgbClr val="000000"/>
                </a:solidFill>
                <a:latin typeface="微软雅黑" panose="020B0503020204020204" charset="-122"/>
                <a:ea typeface="宋体" panose="02010600030101010101" pitchFamily="2" charset="-122"/>
                <a:cs typeface="+mn-ea"/>
              </a:rPr>
              <a:t>：小李，订单模块明天之前编码必须完成，并提交给测试组进行测试。</a:t>
            </a:r>
            <a:endParaRPr lang="zh-CN" altLang="en-US" sz="1600" b="1" strike="noStrike" noProof="1" dirty="0">
              <a:solidFill>
                <a:srgbClr val="000000"/>
              </a:solidFill>
              <a:latin typeface="微软雅黑" panose="020B0503020204020204" charset="-122"/>
            </a:endParaRPr>
          </a:p>
        </p:txBody>
      </p:sp>
      <p:sp>
        <p:nvSpPr>
          <p:cNvPr id="14" name="Cloud 13"/>
          <p:cNvSpPr/>
          <p:nvPr/>
        </p:nvSpPr>
        <p:spPr bwMode="auto">
          <a:xfrm>
            <a:off x="3962400" y="1371600"/>
            <a:ext cx="4267200" cy="3124200"/>
          </a:xfrm>
          <a:prstGeom prst="cloud">
            <a:avLst/>
          </a:prstGeom>
          <a:noFill/>
          <a:ln w="3175" cap="flat" cmpd="sng" algn="ctr">
            <a:solidFill>
              <a:schemeClr val="accent5">
                <a:lumMod val="75000"/>
              </a:schemeClr>
            </a:solidFill>
            <a:prstDash val="solid"/>
            <a:round/>
            <a:headEnd type="none" w="med" len="med"/>
            <a:tailEnd type="none" w="med" len="med"/>
          </a:ln>
          <a:effectLst/>
        </p:spPr>
        <p:txBody>
          <a:bodyPr/>
          <a:lstStyle/>
          <a:p>
            <a:pPr fontAlgn="base">
              <a:defRPr/>
            </a:pPr>
            <a:r>
              <a:rPr lang="en-US" altLang="zh-CN" sz="1600" b="1" strike="noStrike" noProof="1" dirty="0">
                <a:solidFill>
                  <a:srgbClr val="000000"/>
                </a:solidFill>
                <a:latin typeface="微软雅黑" panose="020B0503020204020204" charset="-122"/>
                <a:ea typeface="宋体" panose="02010600030101010101" pitchFamily="2" charset="-122"/>
                <a:cs typeface="+mn-ea"/>
              </a:rPr>
              <a:t>Programmer</a:t>
            </a:r>
            <a:r>
              <a:rPr lang="zh-CN" altLang="en-US" sz="1600" b="1" strike="noStrike" noProof="1" dirty="0">
                <a:solidFill>
                  <a:srgbClr val="000000"/>
                </a:solidFill>
                <a:latin typeface="微软雅黑" panose="020B0503020204020204" charset="-122"/>
                <a:ea typeface="宋体" panose="02010600030101010101" pitchFamily="2" charset="-122"/>
                <a:cs typeface="+mn-ea"/>
              </a:rPr>
              <a:t>：明天？</a:t>
            </a:r>
            <a:r>
              <a:rPr lang="en-US" altLang="zh-CN" sz="1600" b="1" strike="noStrike" noProof="1" dirty="0">
                <a:solidFill>
                  <a:srgbClr val="000000"/>
                </a:solidFill>
                <a:latin typeface="微软雅黑" panose="020B0503020204020204" charset="-122"/>
                <a:ea typeface="宋体" panose="02010600030101010101" pitchFamily="2" charset="-122"/>
                <a:cs typeface="+mn-ea"/>
              </a:rPr>
              <a:t>..</a:t>
            </a:r>
            <a:r>
              <a:rPr lang="zh-CN" altLang="en-US" sz="1600" b="1" strike="noStrike" noProof="1" dirty="0">
                <a:solidFill>
                  <a:srgbClr val="000000"/>
                </a:solidFill>
                <a:latin typeface="微软雅黑" panose="020B0503020204020204" charset="-122"/>
                <a:ea typeface="宋体" panose="02010600030101010101" pitchFamily="2" charset="-122"/>
                <a:cs typeface="+mn-ea"/>
              </a:rPr>
              <a:t>那好吧，这个模块功能很多，需要编写的代码非常的多。</a:t>
            </a:r>
            <a:endParaRPr lang="zh-CN" altLang="en-US" sz="1600" b="1" strike="noStrike" noProof="1" dirty="0">
              <a:solidFill>
                <a:srgbClr val="000000"/>
              </a:solidFill>
              <a:latin typeface="微软雅黑" panose="020B0503020204020204" charset="-122"/>
            </a:endParaRPr>
          </a:p>
          <a:p>
            <a:pPr fontAlgn="base">
              <a:defRPr/>
            </a:pPr>
            <a:r>
              <a:rPr lang="en-US" altLang="zh-CN" sz="1600" b="1" strike="noStrike" noProof="1" dirty="0">
                <a:solidFill>
                  <a:srgbClr val="000000"/>
                </a:solidFill>
                <a:latin typeface="微软雅黑" panose="020B0503020204020204" charset="-122"/>
                <a:ea typeface="宋体" panose="02010600030101010101" pitchFamily="2" charset="-122"/>
                <a:cs typeface="+mn-ea"/>
              </a:rPr>
              <a:t>……</a:t>
            </a:r>
            <a:endParaRPr lang="en-US" altLang="zh-CN" sz="1600" b="1" strike="noStrike" noProof="1" dirty="0">
              <a:solidFill>
                <a:srgbClr val="000000"/>
              </a:solidFill>
              <a:latin typeface="微软雅黑" panose="020B0503020204020204" charset="-122"/>
            </a:endParaRPr>
          </a:p>
          <a:p>
            <a:pPr fontAlgn="base">
              <a:defRPr/>
            </a:pPr>
            <a:r>
              <a:rPr lang="zh-CN" altLang="en-US" sz="1600" b="1" strike="noStrike" noProof="1" dirty="0">
                <a:solidFill>
                  <a:srgbClr val="000000"/>
                </a:solidFill>
                <a:latin typeface="微软雅黑" panose="020B0503020204020204" charset="-122"/>
                <a:ea typeface="宋体" panose="02010600030101010101" pitchFamily="2" charset="-122"/>
                <a:cs typeface="+mn-ea"/>
              </a:rPr>
              <a:t>紧接着，他只好埋头苦干，拼命的写着代码。</a:t>
            </a:r>
            <a:endParaRPr lang="zh-CN" altLang="en-US" sz="1600" b="1" strike="noStrike" noProof="1" dirty="0">
              <a:solidFill>
                <a:srgbClr val="000000"/>
              </a:solidFill>
              <a:latin typeface="微软雅黑" panose="020B0503020204020204" charset="-122"/>
            </a:endParaRPr>
          </a:p>
          <a:p>
            <a:pPr fontAlgn="base">
              <a:defRPr/>
            </a:pPr>
            <a:r>
              <a:rPr lang="en-US" altLang="zh-CN" sz="1600" b="1" strike="noStrike" noProof="1" dirty="0">
                <a:solidFill>
                  <a:srgbClr val="000000"/>
                </a:solidFill>
                <a:latin typeface="微软雅黑" panose="020B0503020204020204" charset="-122"/>
                <a:ea typeface="宋体" panose="02010600030101010101" pitchFamily="2" charset="-122"/>
                <a:cs typeface="+mn-ea"/>
              </a:rPr>
              <a:t>If </a:t>
            </a:r>
            <a:r>
              <a:rPr lang="en-US" altLang="zh-CN" sz="1600" b="1" strike="noStrike" noProof="1" dirty="0" err="1">
                <a:solidFill>
                  <a:srgbClr val="000000"/>
                </a:solidFill>
                <a:latin typeface="微软雅黑" panose="020B0503020204020204" charset="-122"/>
                <a:ea typeface="宋体" panose="02010600030101010101" pitchFamily="2" charset="-122"/>
                <a:cs typeface="+mn-ea"/>
              </a:rPr>
              <a:t>intPrice</a:t>
            </a:r>
            <a:r>
              <a:rPr lang="en-US" altLang="zh-CN" sz="1600" b="1" strike="noStrike" noProof="1" dirty="0">
                <a:solidFill>
                  <a:srgbClr val="000000"/>
                </a:solidFill>
                <a:latin typeface="微软雅黑" panose="020B0503020204020204" charset="-122"/>
                <a:ea typeface="宋体" panose="02010600030101010101" pitchFamily="2" charset="-122"/>
                <a:cs typeface="+mn-ea"/>
              </a:rPr>
              <a:t>&gt;0 Then</a:t>
            </a:r>
            <a:endParaRPr lang="en-US" altLang="zh-CN" sz="1600" b="1" strike="noStrike" noProof="1" dirty="0">
              <a:solidFill>
                <a:srgbClr val="000000"/>
              </a:solidFill>
              <a:latin typeface="微软雅黑" panose="020B0503020204020204" charset="-122"/>
            </a:endParaRPr>
          </a:p>
          <a:p>
            <a:pPr fontAlgn="base">
              <a:defRPr/>
            </a:pPr>
            <a:r>
              <a:rPr lang="en-US" altLang="zh-CN" sz="1600" b="1" strike="noStrike" noProof="1" dirty="0">
                <a:solidFill>
                  <a:srgbClr val="000000"/>
                </a:solidFill>
                <a:latin typeface="微软雅黑" panose="020B0503020204020204" charset="-122"/>
                <a:ea typeface="宋体" panose="02010600030101010101" pitchFamily="2" charset="-122"/>
                <a:cs typeface="+mn-ea"/>
              </a:rPr>
              <a:t>  receipt = </a:t>
            </a:r>
            <a:r>
              <a:rPr lang="en-US" altLang="zh-CN" sz="1600" b="1" strike="noStrike" noProof="1" dirty="0" err="1">
                <a:solidFill>
                  <a:srgbClr val="000000"/>
                </a:solidFill>
                <a:latin typeface="微软雅黑" panose="020B0503020204020204" charset="-122"/>
                <a:ea typeface="宋体" panose="02010600030101010101" pitchFamily="2" charset="-122"/>
                <a:cs typeface="+mn-ea"/>
              </a:rPr>
              <a:t>intPrice</a:t>
            </a:r>
            <a:r>
              <a:rPr lang="en-US" altLang="zh-CN" sz="1600" b="1" strike="noStrike" noProof="1" dirty="0">
                <a:solidFill>
                  <a:srgbClr val="000000"/>
                </a:solidFill>
                <a:latin typeface="微软雅黑" panose="020B0503020204020204" charset="-122"/>
                <a:ea typeface="宋体" panose="02010600030101010101" pitchFamily="2" charset="-122"/>
                <a:cs typeface="+mn-ea"/>
              </a:rPr>
              <a:t> * 1.0</a:t>
            </a:r>
            <a:endParaRPr lang="en-US" altLang="zh-CN" sz="1600" b="1" strike="noStrike" noProof="1" dirty="0">
              <a:solidFill>
                <a:srgbClr val="000000"/>
              </a:solidFill>
              <a:latin typeface="微软雅黑" panose="020B0503020204020204" charset="-122"/>
            </a:endParaRPr>
          </a:p>
          <a:p>
            <a:pPr fontAlgn="base">
              <a:defRPr/>
            </a:pPr>
            <a:r>
              <a:rPr lang="en-US" altLang="zh-CN" sz="1600" b="1" strike="noStrike" noProof="1" dirty="0">
                <a:solidFill>
                  <a:srgbClr val="000000"/>
                </a:solidFill>
                <a:latin typeface="微软雅黑" panose="020B0503020204020204" charset="-122"/>
                <a:ea typeface="宋体" panose="02010600030101010101" pitchFamily="2" charset="-122"/>
                <a:cs typeface="+mn-ea"/>
              </a:rPr>
              <a:t>       ……</a:t>
            </a:r>
            <a:endParaRPr lang="en-US" altLang="zh-CN" sz="1600" b="1" strike="noStrike" noProof="1" dirty="0">
              <a:solidFill>
                <a:srgbClr val="000000"/>
              </a:solidFill>
              <a:latin typeface="微软雅黑" panose="020B0503020204020204" charset="-122"/>
            </a:endParaRPr>
          </a:p>
        </p:txBody>
      </p:sp>
      <p:sp>
        <p:nvSpPr>
          <p:cNvPr id="15" name="Cloud Callout 14"/>
          <p:cNvSpPr/>
          <p:nvPr/>
        </p:nvSpPr>
        <p:spPr bwMode="auto">
          <a:xfrm>
            <a:off x="6553200" y="4648200"/>
            <a:ext cx="2514600" cy="1447800"/>
          </a:xfrm>
          <a:prstGeom prst="cloudCallout">
            <a:avLst>
              <a:gd name="adj1" fmla="val -53164"/>
              <a:gd name="adj2" fmla="val -91462"/>
            </a:avLst>
          </a:prstGeom>
          <a:noFill/>
          <a:ln w="3175" cap="flat" cmpd="sng" algn="ctr">
            <a:solidFill>
              <a:schemeClr val="accent5">
                <a:lumMod val="75000"/>
              </a:schemeClr>
            </a:solidFill>
            <a:prstDash val="solid"/>
            <a:round/>
            <a:headEnd type="none" w="med" len="med"/>
            <a:tailEnd type="none" w="med" len="med"/>
          </a:ln>
          <a:effectLst/>
        </p:spPr>
        <p:txBody>
          <a:bodyPr/>
          <a:lstStyle/>
          <a:p>
            <a:pPr fontAlgn="base"/>
            <a:r>
              <a:rPr lang="en-US" altLang="zh-CN" sz="1600" b="1" strike="noStrike" noProof="1" dirty="0">
                <a:solidFill>
                  <a:srgbClr val="000000"/>
                </a:solidFill>
                <a:latin typeface="微软雅黑" panose="020B0503020204020204" charset="-122"/>
                <a:ea typeface="宋体" panose="02010600030101010101" pitchFamily="2" charset="-122"/>
                <a:cs typeface="+mn-ea"/>
              </a:rPr>
              <a:t>A mistake!</a:t>
            </a:r>
            <a:endParaRPr lang="en-US" altLang="zh-CN" sz="1600" b="1" strike="noStrike" noProof="1" dirty="0">
              <a:solidFill>
                <a:srgbClr val="000000"/>
              </a:solidFill>
              <a:latin typeface="微软雅黑" panose="020B0503020204020204" charset="-122"/>
            </a:endParaRPr>
          </a:p>
          <a:p>
            <a:pPr fontAlgn="base"/>
            <a:r>
              <a:rPr lang="zh-CN" altLang="en-US" sz="1600" b="1" strike="noStrike" noProof="1" dirty="0">
                <a:solidFill>
                  <a:srgbClr val="000000"/>
                </a:solidFill>
                <a:latin typeface="微软雅黑" panose="020B0503020204020204" charset="-122"/>
                <a:ea typeface="宋体" panose="02010600030101010101" pitchFamily="2" charset="-122"/>
                <a:cs typeface="+mn-ea"/>
              </a:rPr>
              <a:t>这应该是</a:t>
            </a:r>
            <a:r>
              <a:rPr lang="en-US" altLang="zh-CN" sz="1600" b="1" strike="noStrike" noProof="1" dirty="0">
                <a:solidFill>
                  <a:srgbClr val="000000"/>
                </a:solidFill>
                <a:latin typeface="微软雅黑" panose="020B0503020204020204" charset="-122"/>
                <a:ea typeface="宋体" panose="02010600030101010101" pitchFamily="2" charset="-122"/>
                <a:cs typeface="+mn-ea"/>
              </a:rPr>
              <a:t>10</a:t>
            </a:r>
            <a:r>
              <a:rPr lang="zh-CN" altLang="en-US" sz="1600" b="1" strike="noStrike" noProof="1" dirty="0">
                <a:solidFill>
                  <a:srgbClr val="000000"/>
                </a:solidFill>
                <a:latin typeface="微软雅黑" panose="020B0503020204020204" charset="-122"/>
                <a:ea typeface="宋体" panose="02010600030101010101" pitchFamily="2" charset="-122"/>
                <a:cs typeface="+mn-ea"/>
              </a:rPr>
              <a:t>，被程序员错误的写成了</a:t>
            </a:r>
            <a:r>
              <a:rPr lang="en-US" altLang="zh-CN" sz="1600" b="1" strike="noStrike" noProof="1" dirty="0">
                <a:solidFill>
                  <a:srgbClr val="000000"/>
                </a:solidFill>
                <a:latin typeface="微软雅黑" panose="020B0503020204020204" charset="-122"/>
                <a:ea typeface="宋体" panose="02010600030101010101" pitchFamily="2" charset="-122"/>
                <a:cs typeface="+mn-ea"/>
              </a:rPr>
              <a:t>1.0</a:t>
            </a:r>
            <a:endParaRPr lang="en-US" altLang="zh-CN" sz="1600" b="1" strike="noStrike" noProof="1" dirty="0">
              <a:solidFill>
                <a:srgbClr val="000000"/>
              </a:solidFill>
              <a:latin typeface="微软雅黑" panose="020B0503020204020204" charset="-122"/>
            </a:endParaRPr>
          </a:p>
        </p:txBody>
      </p:sp>
      <p:sp>
        <p:nvSpPr>
          <p:cNvPr id="51205" name="Title 1"/>
          <p:cNvSpPr>
            <a:spLocks noGrp="1" noRot="1"/>
          </p:cNvSpPr>
          <p:nvPr>
            <p:ph type="title"/>
          </p:nvPr>
        </p:nvSpPr>
        <p:spPr>
          <a:xfrm>
            <a:off x="76200" y="3175"/>
            <a:ext cx="8942388" cy="893763"/>
          </a:xfrm>
        </p:spPr>
        <p:txBody>
          <a:bodyPr wrap="square" anchor="ctr"/>
          <a:p>
            <a:pPr defTabSz="914400">
              <a:buNone/>
            </a:pPr>
            <a:r>
              <a:rPr lang="zh-CN" altLang="en-US" sz="4000" kern="1200" baseline="0">
                <a:solidFill>
                  <a:srgbClr val="000000"/>
                </a:solidFill>
                <a:latin typeface="+mj-lt"/>
                <a:ea typeface="+mj-ea"/>
                <a:cs typeface="+mj-cs"/>
              </a:rPr>
              <a:t>软件缺陷的根源</a:t>
            </a:r>
            <a:r>
              <a:rPr lang="en-US" altLang="zh-CN" sz="4000" kern="1200" baseline="0">
                <a:solidFill>
                  <a:srgbClr val="000000"/>
                </a:solidFill>
                <a:latin typeface="+mj-lt"/>
                <a:ea typeface="+mj-ea"/>
                <a:cs typeface="+mj-cs"/>
              </a:rPr>
              <a:t>-</a:t>
            </a:r>
            <a:r>
              <a:rPr lang="zh-CN" altLang="en-US" sz="4000" kern="1200" baseline="0">
                <a:solidFill>
                  <a:srgbClr val="000000"/>
                </a:solidFill>
                <a:latin typeface="+mj-lt"/>
                <a:ea typeface="+mj-ea"/>
                <a:cs typeface="+mj-cs"/>
              </a:rPr>
              <a:t>时间压力</a:t>
            </a:r>
            <a:endParaRPr lang="zh-CN" altLang="en-US" sz="4000" kern="1200" baseline="0">
              <a:solidFill>
                <a:srgbClr val="000000"/>
              </a:solidFill>
              <a:latin typeface="+mj-lt"/>
              <a:ea typeface="+mj-ea"/>
              <a:cs typeface="+mj-cs"/>
            </a:endParaRPr>
          </a:p>
        </p:txBody>
      </p:sp>
      <p:sp>
        <p:nvSpPr>
          <p:cNvPr id="51206" name="动作按钮: 后退或前一项 37892">
            <a:hlinkClick r:id="rId2" action="ppaction://hlinksldjump"/>
          </p:cNvPr>
          <p:cNvSpPr/>
          <p:nvPr/>
        </p:nvSpPr>
        <p:spPr>
          <a:xfrm>
            <a:off x="7885113" y="260350"/>
            <a:ext cx="935037" cy="360363"/>
          </a:xfrm>
          <a:prstGeom prst="actionButtonBackPrevious">
            <a:avLst/>
          </a:prstGeom>
          <a:solidFill>
            <a:schemeClr val="bg1"/>
          </a:solidFill>
          <a:ln w="9525">
            <a:noFill/>
          </a:ln>
        </p:spPr>
        <p:txBody>
          <a:bodyPr wrap="none" anchor="ctr"/>
          <a:p>
            <a:pPr algn="ctr"/>
            <a:endParaRPr lang="zh-CN" altLang="en-US">
              <a:latin typeface="Arial" panose="020B0604020202020204" pitchFamily="34" charset="0"/>
              <a:ea typeface="宋体" panose="02010600030101010101" pitchFamily="2" charset="-122"/>
            </a:endParaRPr>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39937"/>
          <p:cNvSpPr>
            <a:spLocks noGrp="1" noRot="1"/>
          </p:cNvSpPr>
          <p:nvPr>
            <p:ph type="title"/>
          </p:nvPr>
        </p:nvSpPr>
        <p:spPr>
          <a:xfrm>
            <a:off x="250825" y="188913"/>
            <a:ext cx="8540750" cy="1143000"/>
          </a:xfrm>
        </p:spPr>
        <p:txBody>
          <a:bodyPr wrap="square" lIns="91440" tIns="45720" rIns="91440" bIns="45720" anchor="ctr"/>
          <a:p>
            <a:pPr algn="l"/>
            <a:r>
              <a:rPr lang="zh-CN" altLang="en-US" dirty="0"/>
              <a:t>1.3 软件测试的概念 P</a:t>
            </a:r>
            <a:r>
              <a:rPr lang="en-US" altLang="zh-CN" dirty="0"/>
              <a:t>7</a:t>
            </a:r>
            <a:endParaRPr lang="en-US" altLang="zh-CN" dirty="0"/>
          </a:p>
        </p:txBody>
      </p:sp>
      <p:sp>
        <p:nvSpPr>
          <p:cNvPr id="54274" name="矩形 39938"/>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dirty="0">
                <a:solidFill>
                  <a:srgbClr val="FF3300"/>
                </a:solidFill>
                <a:latin typeface="Times New Roman" panose="02020603050405020304" pitchFamily="2" charset="0"/>
                <a:ea typeface="华文行楷" panose="02010800040101010101" pitchFamily="2" charset="-122"/>
              </a:rPr>
              <a:t>1. </a:t>
            </a:r>
            <a:r>
              <a:rPr lang="zh-CN" altLang="en-US" sz="4000" b="1" dirty="0">
                <a:solidFill>
                  <a:srgbClr val="FF3300"/>
                </a:solidFill>
                <a:latin typeface="Arial" panose="020B0604020202020204" pitchFamily="34" charset="0"/>
                <a:ea typeface="华文行楷" panose="02010800040101010101" pitchFamily="2" charset="-122"/>
              </a:rPr>
              <a:t>软件测试的定义</a:t>
            </a:r>
            <a:endParaRPr lang="zh-CN" altLang="en-US" sz="3600" b="1" dirty="0">
              <a:latin typeface="Arial" panose="020B0604020202020204" pitchFamily="34" charset="0"/>
              <a:ea typeface="楷体_GB2312" pitchFamily="1" charset="-122"/>
            </a:endParaRPr>
          </a:p>
        </p:txBody>
      </p:sp>
      <p:sp>
        <p:nvSpPr>
          <p:cNvPr id="2" name="流程图: 手动操作 1"/>
          <p:cNvSpPr/>
          <p:nvPr/>
        </p:nvSpPr>
        <p:spPr>
          <a:xfrm rot="16200000">
            <a:off x="574675" y="2205038"/>
            <a:ext cx="3673475" cy="3311525"/>
          </a:xfrm>
          <a:prstGeom prst="flowChartManualOperatio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3" name="TextBox 2"/>
          <p:cNvSpPr txBox="1"/>
          <p:nvPr/>
        </p:nvSpPr>
        <p:spPr>
          <a:xfrm>
            <a:off x="755650" y="2565400"/>
            <a:ext cx="3168650" cy="2387600"/>
          </a:xfrm>
          <a:prstGeom prst="rect">
            <a:avLst/>
          </a:prstGeom>
          <a:noFill/>
        </p:spPr>
        <p:txBody>
          <a:bodyPr>
            <a:spAutoFit/>
          </a:bodyPr>
          <a:lstStyle/>
          <a:p>
            <a:pPr marR="0" defTabSz="914400">
              <a:lnSpc>
                <a:spcPts val="3500"/>
              </a:lnSpc>
              <a:spcBef>
                <a:spcPts val="100"/>
              </a:spcBef>
              <a:spcAft>
                <a:spcPts val="100"/>
              </a:spcAft>
              <a:buClrTx/>
              <a:buSzTx/>
              <a:buFont typeface="Arial" panose="020B0604020202020204" pitchFamily="34" charset="0"/>
              <a:buNone/>
              <a:defRPr/>
            </a:pP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定义</a:t>
            </a:r>
            <a:r>
              <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rPr>
              <a:t>1 </a:t>
            </a:r>
            <a:endParaRPr kumimoji="0" lang="en-US" altLang="zh-CN" sz="2200" kern="1200" cap="none" spc="0" normalizeH="0" baseline="0" noProof="0" dirty="0">
              <a:latin typeface="Arial" panose="020B0604020202020204" pitchFamily="34" charset="0"/>
              <a:ea typeface="黑体" panose="02010609060101010101" pitchFamily="2" charset="-122"/>
              <a:cs typeface="+mn-cs"/>
            </a:endParaRPr>
          </a:p>
          <a:p>
            <a:pPr marL="342900" marR="0" indent="-342900" defTabSz="914400">
              <a:lnSpc>
                <a:spcPts val="3500"/>
              </a:lnSpc>
              <a:spcBef>
                <a:spcPts val="100"/>
              </a:spcBef>
              <a:spcAft>
                <a:spcPts val="100"/>
              </a:spcAft>
              <a:buClrTx/>
              <a:buSzTx/>
              <a:buFont typeface="Arial" panose="020B0604020202020204" pitchFamily="34" charset="0"/>
              <a:buChar char="•"/>
              <a:defRPr/>
            </a:pPr>
            <a:r>
              <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rPr>
              <a:t>Bill </a:t>
            </a:r>
            <a:r>
              <a:rPr kumimoji="0" lang="en-US" altLang="zh-CN" sz="2200" b="1" kern="1200" cap="none" spc="0" normalizeH="0" baseline="0" noProof="0" dirty="0" err="1">
                <a:solidFill>
                  <a:schemeClr val="bg1"/>
                </a:solidFill>
                <a:latin typeface="Arial" panose="020B0604020202020204" pitchFamily="34" charset="0"/>
                <a:ea typeface="黑体" panose="02010609060101010101" pitchFamily="2" charset="-122"/>
                <a:cs typeface="+mn-cs"/>
              </a:rPr>
              <a:t>Hetzel</a:t>
            </a: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a:t>
            </a:r>
            <a:r>
              <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rPr>
              <a:t>1973</a:t>
            </a: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年</a:t>
            </a:r>
            <a:endPar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endParaRPr>
          </a:p>
          <a:p>
            <a:pPr marL="342900" marR="0" indent="-342900" defTabSz="914400">
              <a:lnSpc>
                <a:spcPts val="3500"/>
              </a:lnSpc>
              <a:spcBef>
                <a:spcPts val="100"/>
              </a:spcBef>
              <a:spcAft>
                <a:spcPts val="100"/>
              </a:spcAft>
              <a:buClrTx/>
              <a:buSzTx/>
              <a:buFont typeface="Arial" panose="020B0604020202020204" pitchFamily="34" charset="0"/>
              <a:buChar char="•"/>
              <a:defRPr/>
            </a:pP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测试就是建立一种信心，确信程序能够按预期的设想运行</a:t>
            </a:r>
            <a:endPar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endParaRPr>
          </a:p>
        </p:txBody>
      </p:sp>
      <p:sp>
        <p:nvSpPr>
          <p:cNvPr id="10" name="流程图: 手动操作 9"/>
          <p:cNvSpPr/>
          <p:nvPr/>
        </p:nvSpPr>
        <p:spPr>
          <a:xfrm rot="16200000">
            <a:off x="4679950" y="2239963"/>
            <a:ext cx="3671888" cy="3313113"/>
          </a:xfrm>
          <a:prstGeom prst="flowChartManualOperatio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9" name="TextBox 8"/>
          <p:cNvSpPr txBox="1"/>
          <p:nvPr/>
        </p:nvSpPr>
        <p:spPr>
          <a:xfrm>
            <a:off x="5003800" y="2636838"/>
            <a:ext cx="2952750" cy="2836863"/>
          </a:xfrm>
          <a:prstGeom prst="rect">
            <a:avLst/>
          </a:prstGeom>
          <a:noFill/>
        </p:spPr>
        <p:txBody>
          <a:bodyPr>
            <a:spAutoFit/>
          </a:bodyPr>
          <a:lstStyle/>
          <a:p>
            <a:pPr marR="0" defTabSz="914400">
              <a:lnSpc>
                <a:spcPts val="3500"/>
              </a:lnSpc>
              <a:spcBef>
                <a:spcPts val="100"/>
              </a:spcBef>
              <a:spcAft>
                <a:spcPts val="100"/>
              </a:spcAft>
              <a:buClrTx/>
              <a:buSzTx/>
              <a:buFont typeface="Arial" panose="020B0604020202020204" pitchFamily="34" charset="0"/>
              <a:buNone/>
              <a:defRPr/>
            </a:pP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定义</a:t>
            </a:r>
            <a:r>
              <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rPr>
              <a:t>2</a:t>
            </a:r>
            <a:endParaRPr kumimoji="0" lang="en-US" altLang="zh-CN" sz="2200" kern="1200" cap="none" spc="0" normalizeH="0" baseline="0" noProof="0" dirty="0">
              <a:latin typeface="Arial" panose="020B0604020202020204" pitchFamily="34" charset="0"/>
              <a:ea typeface="黑体" panose="02010609060101010101" pitchFamily="2" charset="-122"/>
              <a:cs typeface="+mn-cs"/>
            </a:endParaRPr>
          </a:p>
          <a:p>
            <a:pPr marL="342900" marR="0" indent="-342900" defTabSz="914400">
              <a:lnSpc>
                <a:spcPts val="3500"/>
              </a:lnSpc>
              <a:spcBef>
                <a:spcPts val="100"/>
              </a:spcBef>
              <a:spcAft>
                <a:spcPts val="100"/>
              </a:spcAft>
              <a:buClrTx/>
              <a:buSzTx/>
              <a:buFont typeface="Arial" panose="020B0604020202020204" pitchFamily="34" charset="0"/>
              <a:buChar char="•"/>
              <a:defRPr/>
            </a:pPr>
            <a:r>
              <a:rPr kumimoji="0" lang="en-US" altLang="zh-CN" sz="2200" b="1" kern="1200" cap="none" spc="0" normalizeH="0" baseline="0" noProof="0" dirty="0" err="1">
                <a:solidFill>
                  <a:schemeClr val="bg1"/>
                </a:solidFill>
                <a:latin typeface="Arial" panose="020B0604020202020204" pitchFamily="34" charset="0"/>
                <a:ea typeface="黑体" panose="02010609060101010101" pitchFamily="2" charset="-122"/>
                <a:cs typeface="+mn-cs"/>
              </a:rPr>
              <a:t>Glenford</a:t>
            </a:r>
            <a:r>
              <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rPr>
              <a:t> Myers</a:t>
            </a: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a:t>
            </a:r>
            <a:r>
              <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rPr>
              <a:t>1979</a:t>
            </a: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年</a:t>
            </a:r>
            <a:endPar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endParaRPr>
          </a:p>
          <a:p>
            <a:pPr marL="342900" marR="0" indent="-342900" defTabSz="914400">
              <a:lnSpc>
                <a:spcPts val="3500"/>
              </a:lnSpc>
              <a:spcBef>
                <a:spcPts val="100"/>
              </a:spcBef>
              <a:spcAft>
                <a:spcPts val="100"/>
              </a:spcAft>
              <a:buClrTx/>
              <a:buSzTx/>
              <a:buFont typeface="Arial" panose="020B0604020202020204" pitchFamily="34" charset="0"/>
              <a:buChar char="•"/>
              <a:defRPr/>
            </a:pP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软件测试是为</a:t>
            </a:r>
            <a:r>
              <a:rPr kumimoji="0" lang="zh-CN" altLang="en-US" sz="2200" b="1" kern="1200" cap="none" spc="0" normalizeH="0" baseline="0" noProof="0" dirty="0">
                <a:solidFill>
                  <a:srgbClr val="FFC000"/>
                </a:solidFill>
                <a:latin typeface="Arial" panose="020B0604020202020204" pitchFamily="34" charset="0"/>
                <a:ea typeface="黑体" panose="02010609060101010101" pitchFamily="2" charset="-122"/>
                <a:cs typeface="+mn-cs"/>
              </a:rPr>
              <a:t>发现错误</a:t>
            </a: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而执行程序的过程</a:t>
            </a:r>
            <a:endPar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endParaRPr>
          </a:p>
        </p:txBody>
      </p:sp>
      <p:sp>
        <p:nvSpPr>
          <p:cNvPr id="4" name="矩形 3"/>
          <p:cNvSpPr/>
          <p:nvPr/>
        </p:nvSpPr>
        <p:spPr>
          <a:xfrm>
            <a:off x="6084888" y="1268413"/>
            <a:ext cx="2663825" cy="792163"/>
          </a:xfrm>
          <a:prstGeom prst="rect">
            <a:avLst/>
          </a:prstGeom>
          <a:solidFill>
            <a:srgbClr val="FF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正向逆向思维共存</a:t>
            </a:r>
            <a:endParaRPr kumimoji="0" lang="zh-CN" altLang="en-US" sz="24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10" grpId="0" bldLvl="0" animBg="1"/>
      <p:bldP spid="9" grpId="0"/>
      <p:bldP spid="4"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39937"/>
          <p:cNvSpPr>
            <a:spLocks noGrp="1" noRot="1"/>
          </p:cNvSpPr>
          <p:nvPr>
            <p:ph type="title"/>
          </p:nvPr>
        </p:nvSpPr>
        <p:spPr>
          <a:xfrm>
            <a:off x="250825" y="188913"/>
            <a:ext cx="8540750" cy="1143000"/>
          </a:xfrm>
        </p:spPr>
        <p:txBody>
          <a:bodyPr wrap="square" lIns="91440" tIns="45720" rIns="91440" bIns="45720" anchor="ctr"/>
          <a:p>
            <a:pPr algn="l"/>
            <a:r>
              <a:rPr lang="zh-CN" altLang="en-US" dirty="0"/>
              <a:t>1.3 软件测试的概念</a:t>
            </a:r>
            <a:endParaRPr lang="en-US" altLang="zh-CN" dirty="0"/>
          </a:p>
        </p:txBody>
      </p:sp>
      <p:sp>
        <p:nvSpPr>
          <p:cNvPr id="55298" name="矩形 39938"/>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rgbClr val="CC0066"/>
              </a:buClr>
              <a:buSzPct val="70000"/>
            </a:pPr>
            <a:r>
              <a:rPr lang="en-US" altLang="zh-CN" sz="4000" b="1" dirty="0">
                <a:solidFill>
                  <a:srgbClr val="FF3300"/>
                </a:solidFill>
                <a:latin typeface="Times New Roman" panose="02020603050405020304" pitchFamily="2" charset="0"/>
                <a:ea typeface="华文行楷" panose="02010800040101010101" pitchFamily="2" charset="-122"/>
              </a:rPr>
              <a:t>1. </a:t>
            </a:r>
            <a:r>
              <a:rPr lang="zh-CN" altLang="en-US" sz="4000" b="1" dirty="0">
                <a:solidFill>
                  <a:srgbClr val="FF3300"/>
                </a:solidFill>
                <a:latin typeface="Arial" panose="020B0604020202020204" pitchFamily="34" charset="0"/>
                <a:ea typeface="华文行楷" panose="02010800040101010101" pitchFamily="2" charset="-122"/>
              </a:rPr>
              <a:t>软件测试的定义</a:t>
            </a:r>
            <a:endParaRPr lang="zh-CN" altLang="en-US" sz="3200" b="1" dirty="0">
              <a:latin typeface="Arial" panose="020B0604020202020204" pitchFamily="34" charset="0"/>
              <a:ea typeface="楷体_GB2312" pitchFamily="1" charset="-122"/>
            </a:endParaRPr>
          </a:p>
          <a:p>
            <a:pPr marL="571500" indent="-571500">
              <a:lnSpc>
                <a:spcPct val="110000"/>
              </a:lnSpc>
              <a:spcBef>
                <a:spcPct val="5000"/>
              </a:spcBef>
              <a:spcAft>
                <a:spcPct val="5000"/>
              </a:spcAft>
              <a:buClr>
                <a:srgbClr val="CC0066"/>
              </a:buClr>
              <a:buSzPct val="70000"/>
              <a:buFont typeface="Wingdings" panose="05000000000000000000" pitchFamily="2" charset="2"/>
              <a:buNone/>
            </a:pPr>
            <a:endParaRPr lang="zh-CN" altLang="en-US" sz="3600" b="1" dirty="0">
              <a:solidFill>
                <a:srgbClr val="0033CC"/>
              </a:solidFill>
              <a:latin typeface="Arial" panose="020B0604020202020204" pitchFamily="34" charset="0"/>
              <a:ea typeface="楷体_GB2312" pitchFamily="1" charset="-122"/>
            </a:endParaRPr>
          </a:p>
        </p:txBody>
      </p:sp>
      <p:sp>
        <p:nvSpPr>
          <p:cNvPr id="2" name="流程图: 手动操作 1"/>
          <p:cNvSpPr/>
          <p:nvPr/>
        </p:nvSpPr>
        <p:spPr>
          <a:xfrm rot="16200000">
            <a:off x="557213" y="2222500"/>
            <a:ext cx="3997325" cy="3600450"/>
          </a:xfrm>
          <a:prstGeom prst="flowChartManualOperatio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3" name="TextBox 2"/>
          <p:cNvSpPr txBox="1"/>
          <p:nvPr/>
        </p:nvSpPr>
        <p:spPr>
          <a:xfrm>
            <a:off x="755650" y="2492375"/>
            <a:ext cx="3384550" cy="2836863"/>
          </a:xfrm>
          <a:prstGeom prst="rect">
            <a:avLst/>
          </a:prstGeom>
          <a:noFill/>
        </p:spPr>
        <p:txBody>
          <a:bodyPr>
            <a:spAutoFit/>
          </a:bodyPr>
          <a:lstStyle/>
          <a:p>
            <a:pPr marR="0" defTabSz="914400">
              <a:lnSpc>
                <a:spcPts val="3500"/>
              </a:lnSpc>
              <a:spcBef>
                <a:spcPts val="100"/>
              </a:spcBef>
              <a:spcAft>
                <a:spcPts val="100"/>
              </a:spcAft>
              <a:buClrTx/>
              <a:buSzTx/>
              <a:buFont typeface="Arial" panose="020B0604020202020204" pitchFamily="34" charset="0"/>
              <a:buNone/>
              <a:defRPr/>
            </a:pPr>
            <a:r>
              <a:rPr kumimoji="0" lang="zh-CN" altLang="en-US" sz="2200" b="1" kern="1200" cap="none" spc="0" normalizeH="0" baseline="0" noProof="0" dirty="0">
                <a:solidFill>
                  <a:srgbClr val="FFFFFF"/>
                </a:solidFill>
                <a:latin typeface="Arial" panose="020B0604020202020204" pitchFamily="34" charset="0"/>
                <a:ea typeface="黑体" panose="02010609060101010101" pitchFamily="2" charset="-122"/>
                <a:cs typeface="+mn-cs"/>
              </a:rPr>
              <a:t>定义</a:t>
            </a:r>
            <a:r>
              <a:rPr kumimoji="0" lang="en-US" altLang="zh-CN" sz="2200" b="1" kern="1200" cap="none" spc="0" normalizeH="0" baseline="0" noProof="0" dirty="0">
                <a:solidFill>
                  <a:srgbClr val="FFFFFF"/>
                </a:solidFill>
                <a:latin typeface="Arial" panose="020B0604020202020204" pitchFamily="34" charset="0"/>
                <a:ea typeface="黑体" panose="02010609060101010101" pitchFamily="2" charset="-122"/>
                <a:cs typeface="+mn-cs"/>
              </a:rPr>
              <a:t>3 </a:t>
            </a:r>
            <a:endParaRPr kumimoji="0" lang="en-US" altLang="zh-CN" sz="2200" kern="1200" cap="none" spc="0" normalizeH="0" baseline="0" noProof="0" dirty="0">
              <a:solidFill>
                <a:srgbClr val="0033CC"/>
              </a:solidFill>
              <a:latin typeface="Arial" panose="020B0604020202020204" pitchFamily="34" charset="0"/>
              <a:ea typeface="黑体" panose="02010609060101010101" pitchFamily="2" charset="-122"/>
              <a:cs typeface="+mn-cs"/>
            </a:endParaRPr>
          </a:p>
          <a:p>
            <a:pPr marL="342900" marR="0" indent="-342900" defTabSz="914400">
              <a:lnSpc>
                <a:spcPts val="3500"/>
              </a:lnSpc>
              <a:spcBef>
                <a:spcPts val="100"/>
              </a:spcBef>
              <a:spcAft>
                <a:spcPts val="100"/>
              </a:spcAft>
              <a:buClrTx/>
              <a:buSzTx/>
              <a:buFont typeface="Arial" panose="020B0604020202020204" pitchFamily="34" charset="0"/>
              <a:buChar char="•"/>
              <a:defRPr/>
            </a:pPr>
            <a:r>
              <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rPr>
              <a:t>Bill </a:t>
            </a:r>
            <a:r>
              <a:rPr kumimoji="0" lang="en-US" altLang="zh-CN" sz="2200" b="1" kern="1200" cap="none" spc="0" normalizeH="0" baseline="0" noProof="0" dirty="0" err="1">
                <a:solidFill>
                  <a:schemeClr val="bg1"/>
                </a:solidFill>
                <a:latin typeface="Arial" panose="020B0604020202020204" pitchFamily="34" charset="0"/>
                <a:ea typeface="黑体" panose="02010609060101010101" pitchFamily="2" charset="-122"/>
                <a:cs typeface="+mn-cs"/>
              </a:rPr>
              <a:t>Hetzel</a:t>
            </a: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a:t>
            </a:r>
            <a:r>
              <a:rPr kumimoji="0" lang="en-US" altLang="zh-CN" sz="2200" b="1" kern="1200" cap="none" spc="0" normalizeH="0" baseline="0" noProof="0" dirty="0">
                <a:solidFill>
                  <a:schemeClr val="bg1"/>
                </a:solidFill>
                <a:latin typeface="Arial" panose="020B0604020202020204" pitchFamily="34" charset="0"/>
                <a:ea typeface="黑体" panose="02010609060101010101" pitchFamily="2" charset="-122"/>
                <a:cs typeface="+mn-cs"/>
              </a:rPr>
              <a:t>1983</a:t>
            </a:r>
            <a:r>
              <a:rPr kumimoji="0" lang="zh-CN" altLang="en-US" sz="2200" b="1" kern="1200" cap="none" spc="0" normalizeH="0" baseline="0" noProof="0" dirty="0">
                <a:solidFill>
                  <a:schemeClr val="bg1"/>
                </a:solidFill>
                <a:latin typeface="Arial" panose="020B0604020202020204" pitchFamily="34" charset="0"/>
                <a:ea typeface="黑体" panose="02010609060101010101" pitchFamily="2" charset="-122"/>
                <a:cs typeface="+mn-cs"/>
              </a:rPr>
              <a:t>年</a:t>
            </a:r>
            <a:endParaRPr kumimoji="0" lang="en-US" altLang="zh-CN" sz="2200" b="1" kern="1200" cap="none" spc="0" normalizeH="0" baseline="0" noProof="0" dirty="0">
              <a:solidFill>
                <a:srgbClr val="FFFFFF"/>
              </a:solidFill>
              <a:latin typeface="Arial" panose="020B0604020202020204" pitchFamily="34" charset="0"/>
              <a:ea typeface="黑体" panose="02010609060101010101" pitchFamily="2" charset="-122"/>
              <a:cs typeface="+mn-cs"/>
            </a:endParaRPr>
          </a:p>
          <a:p>
            <a:pPr marL="342900" marR="0" indent="-342900" defTabSz="914400">
              <a:lnSpc>
                <a:spcPts val="3500"/>
              </a:lnSpc>
              <a:spcBef>
                <a:spcPts val="100"/>
              </a:spcBef>
              <a:spcAft>
                <a:spcPts val="100"/>
              </a:spcAft>
              <a:buClrTx/>
              <a:buSzTx/>
              <a:buFont typeface="Arial" panose="020B0604020202020204" pitchFamily="34" charset="0"/>
              <a:buChar char="•"/>
              <a:defRPr/>
            </a:pPr>
            <a:r>
              <a:rPr kumimoji="0" lang="zh-CN" altLang="en-US" sz="2200" b="1" kern="1200" cap="none" spc="0" normalizeH="0" baseline="0" noProof="0" dirty="0">
                <a:solidFill>
                  <a:srgbClr val="FFFFFF"/>
                </a:solidFill>
                <a:latin typeface="Arial" panose="020B0604020202020204" pitchFamily="34" charset="0"/>
                <a:ea typeface="黑体" panose="02010609060101010101" pitchFamily="2" charset="-122"/>
                <a:cs typeface="+mn-cs"/>
              </a:rPr>
              <a:t>测试是以评价一个程序或者系统属性为目标的任何一种活动，测试是对软件质量的度量</a:t>
            </a:r>
            <a:endParaRPr kumimoji="0" lang="zh-CN" altLang="en-US" sz="2200" b="1" kern="1200" cap="none" spc="0" normalizeH="0" baseline="0" noProof="0" dirty="0">
              <a:solidFill>
                <a:srgbClr val="FFFFFF"/>
              </a:solidFill>
              <a:latin typeface="Arial" panose="020B0604020202020204" pitchFamily="34" charset="0"/>
              <a:ea typeface="黑体" panose="02010609060101010101" pitchFamily="2" charset="-122"/>
              <a:cs typeface="+mn-cs"/>
            </a:endParaRPr>
          </a:p>
        </p:txBody>
      </p:sp>
      <p:sp>
        <p:nvSpPr>
          <p:cNvPr id="10" name="流程图: 手动操作 9"/>
          <p:cNvSpPr/>
          <p:nvPr/>
        </p:nvSpPr>
        <p:spPr>
          <a:xfrm rot="16200000">
            <a:off x="4752181" y="2024856"/>
            <a:ext cx="3960813" cy="4032250"/>
          </a:xfrm>
          <a:prstGeom prst="flowChartManualOperatio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mn-lt"/>
              <a:ea typeface="+mn-ea"/>
              <a:cs typeface="+mn-cs"/>
            </a:endParaRPr>
          </a:p>
        </p:txBody>
      </p:sp>
      <p:sp>
        <p:nvSpPr>
          <p:cNvPr id="9" name="TextBox 8"/>
          <p:cNvSpPr txBox="1"/>
          <p:nvPr/>
        </p:nvSpPr>
        <p:spPr>
          <a:xfrm>
            <a:off x="4859338" y="2492375"/>
            <a:ext cx="3889375" cy="2836863"/>
          </a:xfrm>
          <a:prstGeom prst="rect">
            <a:avLst/>
          </a:prstGeom>
          <a:noFill/>
        </p:spPr>
        <p:txBody>
          <a:bodyPr>
            <a:spAutoFit/>
          </a:bodyPr>
          <a:lstStyle/>
          <a:p>
            <a:pPr marR="0" defTabSz="914400">
              <a:lnSpc>
                <a:spcPts val="3500"/>
              </a:lnSpc>
              <a:spcBef>
                <a:spcPts val="100"/>
              </a:spcBef>
              <a:spcAft>
                <a:spcPts val="100"/>
              </a:spcAft>
              <a:buClrTx/>
              <a:buSzTx/>
              <a:buFont typeface="Arial" panose="020B0604020202020204" pitchFamily="34" charset="0"/>
              <a:buNone/>
              <a:defRPr/>
            </a:pPr>
            <a:r>
              <a:rPr kumimoji="0" lang="zh-CN" altLang="en-US" sz="2200" b="1" kern="1200" cap="none" spc="0" normalizeH="0" baseline="0" noProof="0" dirty="0">
                <a:solidFill>
                  <a:srgbClr val="FFFFFF"/>
                </a:solidFill>
                <a:latin typeface="Arial" panose="020B0604020202020204" pitchFamily="34" charset="0"/>
                <a:ea typeface="黑体" panose="02010609060101010101" pitchFamily="2" charset="-122"/>
                <a:cs typeface="+mn-cs"/>
              </a:rPr>
              <a:t>定义</a:t>
            </a:r>
            <a:r>
              <a:rPr kumimoji="0" lang="en-US" altLang="zh-CN" sz="2200" b="1" kern="1200" cap="none" spc="0" normalizeH="0" baseline="0" noProof="0" dirty="0">
                <a:solidFill>
                  <a:srgbClr val="FFFFFF"/>
                </a:solidFill>
                <a:latin typeface="Arial" panose="020B0604020202020204" pitchFamily="34" charset="0"/>
                <a:ea typeface="黑体" panose="02010609060101010101" pitchFamily="2" charset="-122"/>
                <a:cs typeface="+mn-cs"/>
              </a:rPr>
              <a:t>4</a:t>
            </a:r>
            <a:endParaRPr kumimoji="0" lang="en-US" altLang="zh-CN" sz="2200" kern="1200" cap="none" spc="0" normalizeH="0" baseline="0" noProof="0" dirty="0">
              <a:solidFill>
                <a:srgbClr val="0033CC"/>
              </a:solidFill>
              <a:latin typeface="Arial" panose="020B0604020202020204" pitchFamily="34" charset="0"/>
              <a:ea typeface="黑体" panose="02010609060101010101" pitchFamily="2" charset="-122"/>
              <a:cs typeface="+mn-cs"/>
            </a:endParaRPr>
          </a:p>
          <a:p>
            <a:pPr marL="342900" marR="0" indent="-342900" defTabSz="914400">
              <a:lnSpc>
                <a:spcPts val="3500"/>
              </a:lnSpc>
              <a:spcBef>
                <a:spcPts val="100"/>
              </a:spcBef>
              <a:spcAft>
                <a:spcPts val="100"/>
              </a:spcAft>
              <a:buClrTx/>
              <a:buSzTx/>
              <a:buFont typeface="Arial" panose="020B0604020202020204" pitchFamily="34" charset="0"/>
              <a:buChar char="•"/>
              <a:defRPr/>
            </a:pPr>
            <a:r>
              <a:rPr kumimoji="0" lang="en-US" altLang="zh-CN" sz="2200" b="1" kern="1200" cap="none" spc="0" normalizeH="0" baseline="0" noProof="0" dirty="0">
                <a:solidFill>
                  <a:srgbClr val="FFFFFF"/>
                </a:solidFill>
                <a:latin typeface="Arial" panose="020B0604020202020204" pitchFamily="34" charset="0"/>
                <a:ea typeface="黑体" panose="02010609060101010101" pitchFamily="2" charset="-122"/>
                <a:cs typeface="+mn-cs"/>
              </a:rPr>
              <a:t>Craig &amp; </a:t>
            </a:r>
            <a:r>
              <a:rPr kumimoji="0" lang="en-US" altLang="zh-CN" sz="2200" b="1" kern="1200" cap="none" spc="0" normalizeH="0" baseline="0" noProof="0" dirty="0" err="1">
                <a:solidFill>
                  <a:srgbClr val="FFFFFF"/>
                </a:solidFill>
                <a:latin typeface="Arial" panose="020B0604020202020204" pitchFamily="34" charset="0"/>
                <a:ea typeface="黑体" panose="02010609060101010101" pitchFamily="2" charset="-122"/>
                <a:cs typeface="+mn-cs"/>
              </a:rPr>
              <a:t>Jaskiel</a:t>
            </a:r>
            <a:r>
              <a:rPr kumimoji="0" lang="en-US" altLang="zh-CN" sz="2200" b="1" kern="1200" cap="none" spc="0" normalizeH="0" baseline="0" noProof="0" dirty="0">
                <a:solidFill>
                  <a:srgbClr val="FFFFFF"/>
                </a:solidFill>
                <a:latin typeface="Arial" panose="020B0604020202020204" pitchFamily="34" charset="0"/>
                <a:ea typeface="黑体" panose="02010609060101010101" pitchFamily="2" charset="-122"/>
                <a:cs typeface="+mn-cs"/>
              </a:rPr>
              <a:t> </a:t>
            </a:r>
            <a:r>
              <a:rPr kumimoji="0" lang="zh-CN" altLang="en-US" sz="2200" b="1" kern="1200" cap="none" spc="0" normalizeH="0" baseline="0" noProof="0" dirty="0">
                <a:solidFill>
                  <a:srgbClr val="FFFFFF"/>
                </a:solidFill>
                <a:latin typeface="Arial" panose="020B0604020202020204" pitchFamily="34" charset="0"/>
                <a:ea typeface="黑体" panose="02010609060101010101" pitchFamily="2" charset="-122"/>
                <a:cs typeface="+mn-cs"/>
              </a:rPr>
              <a:t>，</a:t>
            </a:r>
            <a:r>
              <a:rPr kumimoji="0" lang="en-US" altLang="zh-CN" sz="2200" b="1" kern="1200" cap="none" spc="0" normalizeH="0" baseline="0" noProof="0" dirty="0">
                <a:solidFill>
                  <a:srgbClr val="FFFFFF"/>
                </a:solidFill>
                <a:latin typeface="Arial" panose="020B0604020202020204" pitchFamily="34" charset="0"/>
                <a:ea typeface="黑体" panose="02010609060101010101" pitchFamily="2" charset="-122"/>
                <a:cs typeface="+mn-cs"/>
              </a:rPr>
              <a:t>2002</a:t>
            </a:r>
            <a:r>
              <a:rPr kumimoji="0" lang="zh-CN" altLang="en-US" sz="2200" b="1" kern="1200" cap="none" spc="0" normalizeH="0" baseline="0" noProof="0" dirty="0">
                <a:solidFill>
                  <a:srgbClr val="FFFFFF"/>
                </a:solidFill>
                <a:latin typeface="Arial" panose="020B0604020202020204" pitchFamily="34" charset="0"/>
                <a:ea typeface="黑体" panose="02010609060101010101" pitchFamily="2" charset="-122"/>
                <a:cs typeface="+mn-cs"/>
              </a:rPr>
              <a:t>年</a:t>
            </a:r>
            <a:endParaRPr kumimoji="0" lang="en-US" altLang="zh-CN" sz="2200" b="1" kern="1200" cap="none" spc="0" normalizeH="0" baseline="0" noProof="0" dirty="0">
              <a:solidFill>
                <a:srgbClr val="FFFFFF"/>
              </a:solidFill>
              <a:latin typeface="Arial" panose="020B0604020202020204" pitchFamily="34" charset="0"/>
              <a:ea typeface="黑体" panose="02010609060101010101" pitchFamily="2" charset="-122"/>
              <a:cs typeface="+mn-cs"/>
            </a:endParaRPr>
          </a:p>
          <a:p>
            <a:pPr marL="342900" marR="0" indent="-342900" defTabSz="914400">
              <a:lnSpc>
                <a:spcPts val="3500"/>
              </a:lnSpc>
              <a:spcBef>
                <a:spcPts val="100"/>
              </a:spcBef>
              <a:spcAft>
                <a:spcPts val="100"/>
              </a:spcAft>
              <a:buClrTx/>
              <a:buSzTx/>
              <a:buFont typeface="Arial" panose="020B0604020202020204" pitchFamily="34" charset="0"/>
              <a:buChar char="•"/>
              <a:defRPr/>
            </a:pPr>
            <a:r>
              <a:rPr kumimoji="0" lang="zh-CN" altLang="en-US" sz="2200" b="1" kern="1200" cap="none" spc="0" normalizeH="0" baseline="0" noProof="0" dirty="0">
                <a:solidFill>
                  <a:srgbClr val="FFFFFF"/>
                </a:solidFill>
                <a:latin typeface="Arial" panose="020B0604020202020204" pitchFamily="34" charset="0"/>
                <a:ea typeface="黑体" panose="02010609060101010101" pitchFamily="2" charset="-122"/>
                <a:cs typeface="+mn-cs"/>
              </a:rPr>
              <a:t>测试是为了度量和提高被测软件的质量，对测试软件进行工程设计、实施和维护的整个生命周期过程</a:t>
            </a:r>
            <a:endParaRPr kumimoji="0" lang="zh-CN" altLang="en-US" sz="2200" b="1" kern="1200" cap="none" spc="0" normalizeH="0" baseline="0" noProof="0" dirty="0">
              <a:solidFill>
                <a:srgbClr val="FFFFFF"/>
              </a:solidFill>
              <a:latin typeface="Arial" panose="020B0604020202020204" pitchFamily="34" charset="0"/>
              <a:ea typeface="黑体" panose="02010609060101010101" pitchFamily="2" charset="-122"/>
              <a:cs typeface="+mn-cs"/>
            </a:endParaRPr>
          </a:p>
        </p:txBody>
      </p:sp>
      <p:sp>
        <p:nvSpPr>
          <p:cNvPr id="4" name="矩形 3"/>
          <p:cNvSpPr/>
          <p:nvPr/>
        </p:nvSpPr>
        <p:spPr>
          <a:xfrm>
            <a:off x="6084888" y="1268413"/>
            <a:ext cx="2663825" cy="792163"/>
          </a:xfrm>
          <a:prstGeom prst="rect">
            <a:avLst/>
          </a:prstGeom>
          <a:solidFill>
            <a:srgbClr val="FF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注重软件质量评价</a:t>
            </a:r>
            <a:endParaRPr kumimoji="0" lang="zh-CN" altLang="en-US" sz="24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10" grpId="0" bldLvl="0" animBg="1"/>
      <p:bldP spid="9" grpId="0"/>
      <p:bldP spid="4"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43009"/>
          <p:cNvSpPr>
            <a:spLocks noGrp="1" noRot="1"/>
          </p:cNvSpPr>
          <p:nvPr>
            <p:ph type="title"/>
          </p:nvPr>
        </p:nvSpPr>
        <p:spPr>
          <a:xfrm>
            <a:off x="250825" y="188913"/>
            <a:ext cx="8540750" cy="1143000"/>
          </a:xfrm>
        </p:spPr>
        <p:txBody>
          <a:bodyPr anchor="ctr"/>
          <a:p>
            <a:pPr algn="l"/>
            <a:r>
              <a:rPr lang="zh-CN" altLang="en-US" dirty="0"/>
              <a:t>1.3 软件测试的概念</a:t>
            </a:r>
            <a:endParaRPr lang="zh-CN" altLang="en-US" dirty="0"/>
          </a:p>
        </p:txBody>
      </p:sp>
      <p:sp>
        <p:nvSpPr>
          <p:cNvPr id="43011" name="矩形 43010"/>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1. </a:t>
            </a:r>
            <a:r>
              <a:rPr lang="zh-CN" altLang="en-US" sz="4000" b="1">
                <a:solidFill>
                  <a:srgbClr val="FF3300"/>
                </a:solidFill>
                <a:latin typeface="Arial" panose="020B0604020202020204" pitchFamily="34" charset="0"/>
                <a:ea typeface="华文行楷" panose="02010800040101010101" pitchFamily="2" charset="-122"/>
              </a:rPr>
              <a:t>软件测试的定义</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en-US" altLang="zh-CN" sz="3400" b="1">
                <a:latin typeface="Times New Roman" panose="02020603050405020304" pitchFamily="2" charset="0"/>
                <a:ea typeface="宋体" panose="02010600030101010101" pitchFamily="2" charset="-122"/>
              </a:rPr>
              <a:t>IEEE</a:t>
            </a:r>
            <a:r>
              <a:rPr lang="zh-CN" altLang="en-US" sz="3400" b="1">
                <a:latin typeface="Arial" panose="020B0604020202020204" pitchFamily="34" charset="0"/>
                <a:ea typeface="楷体_GB2312" pitchFamily="1" charset="-122"/>
              </a:rPr>
              <a:t>标准术语：“使用</a:t>
            </a:r>
            <a:r>
              <a:rPr lang="zh-CN" altLang="en-US" sz="3400" b="1">
                <a:solidFill>
                  <a:srgbClr val="FF0000"/>
                </a:solidFill>
                <a:latin typeface="Arial" panose="020B0604020202020204" pitchFamily="34" charset="0"/>
                <a:ea typeface="楷体_GB2312" pitchFamily="1" charset="-122"/>
              </a:rPr>
              <a:t>人工或自动</a:t>
            </a:r>
            <a:r>
              <a:rPr lang="zh-CN" altLang="en-US" sz="3400" b="1">
                <a:latin typeface="Arial" panose="020B0604020202020204" pitchFamily="34" charset="0"/>
                <a:ea typeface="楷体_GB2312" pitchFamily="1" charset="-122"/>
              </a:rPr>
              <a:t>手段来运行或测试某个系统的过程，其目的在于检验它是否满足规定的</a:t>
            </a:r>
            <a:r>
              <a:rPr lang="zh-CN" altLang="en-US" sz="3400" b="1">
                <a:solidFill>
                  <a:srgbClr val="FF0000"/>
                </a:solidFill>
                <a:latin typeface="Arial" panose="020B0604020202020204" pitchFamily="34" charset="0"/>
                <a:ea typeface="楷体_GB2312" pitchFamily="1" charset="-122"/>
              </a:rPr>
              <a:t>需求</a:t>
            </a:r>
            <a:r>
              <a:rPr lang="zh-CN" altLang="en-US" sz="3400" b="1">
                <a:latin typeface="Arial" panose="020B0604020202020204" pitchFamily="34" charset="0"/>
                <a:ea typeface="楷体_GB2312" pitchFamily="1" charset="-122"/>
              </a:rPr>
              <a:t>或弄清楚</a:t>
            </a:r>
            <a:r>
              <a:rPr lang="zh-CN" altLang="en-US" sz="3400" b="1">
                <a:solidFill>
                  <a:srgbClr val="FF0000"/>
                </a:solidFill>
                <a:latin typeface="Arial" panose="020B0604020202020204" pitchFamily="34" charset="0"/>
                <a:ea typeface="楷体_GB2312" pitchFamily="1" charset="-122"/>
              </a:rPr>
              <a:t>预期结果</a:t>
            </a:r>
            <a:r>
              <a:rPr lang="zh-CN" altLang="en-US" sz="3400" b="1">
                <a:latin typeface="Arial" panose="020B0604020202020204" pitchFamily="34" charset="0"/>
                <a:ea typeface="楷体_GB2312" pitchFamily="1" charset="-122"/>
              </a:rPr>
              <a:t>与</a:t>
            </a:r>
            <a:r>
              <a:rPr lang="zh-CN" altLang="en-US" sz="3400" b="1">
                <a:solidFill>
                  <a:srgbClr val="FF0000"/>
                </a:solidFill>
                <a:latin typeface="Arial" panose="020B0604020202020204" pitchFamily="34" charset="0"/>
                <a:ea typeface="楷体_GB2312" pitchFamily="1" charset="-122"/>
              </a:rPr>
              <a:t>实际结果</a:t>
            </a:r>
            <a:r>
              <a:rPr lang="zh-CN" altLang="en-US" sz="3400" b="1">
                <a:latin typeface="Arial" panose="020B0604020202020204" pitchFamily="34" charset="0"/>
                <a:ea typeface="楷体_GB2312" pitchFamily="1" charset="-122"/>
              </a:rPr>
              <a:t>之间的差别”</a:t>
            </a:r>
            <a:endParaRPr lang="zh-CN" altLang="en-US" sz="3400" b="1">
              <a:latin typeface="Arial" panose="020B0604020202020204" pitchFamily="34" charset="0"/>
              <a:ea typeface="楷体_GB2312" pitchFamily="1" charset="-122"/>
            </a:endParaRPr>
          </a:p>
        </p:txBody>
      </p:sp>
      <p:sp>
        <p:nvSpPr>
          <p:cNvPr id="4" name="矩形 3"/>
          <p:cNvSpPr/>
          <p:nvPr/>
        </p:nvSpPr>
        <p:spPr>
          <a:xfrm>
            <a:off x="6084888" y="981393"/>
            <a:ext cx="2663825" cy="792163"/>
          </a:xfrm>
          <a:prstGeom prst="rect">
            <a:avLst/>
          </a:prstGeom>
          <a:solidFill>
            <a:srgbClr val="FF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突出用户重要作用</a:t>
            </a:r>
            <a:endParaRPr kumimoji="0" lang="zh-CN" altLang="en-US" sz="24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endParaRPr>
          </a:p>
        </p:txBody>
      </p:sp>
      <p:sp>
        <p:nvSpPr>
          <p:cNvPr id="44034" name="椭圆 44033"/>
          <p:cNvSpPr/>
          <p:nvPr/>
        </p:nvSpPr>
        <p:spPr>
          <a:xfrm>
            <a:off x="2845435" y="4433253"/>
            <a:ext cx="1943100" cy="1944687"/>
          </a:xfrm>
          <a:prstGeom prst="ellipse">
            <a:avLst/>
          </a:prstGeom>
          <a:solidFill>
            <a:srgbClr val="FF6600"/>
          </a:solidFill>
          <a:ln w="9525" cap="flat" cmpd="sng">
            <a:solidFill>
              <a:schemeClr val="tx1"/>
            </a:solidFill>
            <a:prstDash val="solid"/>
            <a:round/>
            <a:headEnd type="none" w="med" len="med"/>
            <a:tailEnd type="none" w="med" len="med"/>
          </a:ln>
        </p:spPr>
        <p:txBody>
          <a:bodyPr wrap="none" anchor="ctr"/>
          <a:p>
            <a:pPr algn="ctr"/>
            <a:r>
              <a:rPr lang="zh-CN" altLang="en-US" sz="2600" b="1">
                <a:solidFill>
                  <a:schemeClr val="accent4">
                    <a:lumMod val="75000"/>
                  </a:schemeClr>
                </a:solidFill>
                <a:latin typeface="微软雅黑" panose="020B0503020204020204" charset="-122"/>
                <a:ea typeface="微软雅黑" panose="020B0503020204020204" charset="-122"/>
              </a:rPr>
              <a:t>规格说明</a:t>
            </a:r>
            <a:endParaRPr lang="zh-CN" altLang="en-US" sz="2600" b="1">
              <a:solidFill>
                <a:schemeClr val="accent4">
                  <a:lumMod val="75000"/>
                </a:schemeClr>
              </a:solidFill>
              <a:latin typeface="微软雅黑" panose="020B0503020204020204" charset="-122"/>
              <a:ea typeface="微软雅黑" panose="020B0503020204020204" charset="-122"/>
            </a:endParaRPr>
          </a:p>
          <a:p>
            <a:pPr algn="ctr"/>
            <a:r>
              <a:rPr lang="zh-CN" altLang="en-US" sz="2600" b="1">
                <a:solidFill>
                  <a:schemeClr val="accent4">
                    <a:lumMod val="75000"/>
                  </a:schemeClr>
                </a:solidFill>
                <a:latin typeface="微软雅黑" panose="020B0503020204020204" charset="-122"/>
                <a:ea typeface="微软雅黑" panose="020B0503020204020204" charset="-122"/>
              </a:rPr>
              <a:t>（预期结果）</a:t>
            </a:r>
            <a:endParaRPr lang="zh-CN" altLang="en-US" sz="2600" b="1">
              <a:solidFill>
                <a:schemeClr val="accent4">
                  <a:lumMod val="75000"/>
                </a:schemeClr>
              </a:solidFill>
              <a:latin typeface="微软雅黑" panose="020B0503020204020204" charset="-122"/>
              <a:ea typeface="微软雅黑" panose="020B0503020204020204" charset="-122"/>
            </a:endParaRPr>
          </a:p>
        </p:txBody>
      </p:sp>
      <p:sp>
        <p:nvSpPr>
          <p:cNvPr id="44035" name="椭圆 44034"/>
          <p:cNvSpPr/>
          <p:nvPr/>
        </p:nvSpPr>
        <p:spPr>
          <a:xfrm>
            <a:off x="3853180" y="4432935"/>
            <a:ext cx="1943100" cy="1944688"/>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p>
            <a:pPr algn="ctr"/>
            <a:r>
              <a:rPr lang="zh-CN" altLang="en-US" sz="2600" b="1">
                <a:solidFill>
                  <a:schemeClr val="accent4">
                    <a:lumMod val="75000"/>
                  </a:schemeClr>
                </a:solidFill>
                <a:latin typeface="微软雅黑" panose="020B0503020204020204" charset="-122"/>
                <a:ea typeface="微软雅黑" panose="020B0503020204020204" charset="-122"/>
              </a:rPr>
              <a:t>程序</a:t>
            </a:r>
            <a:endParaRPr lang="zh-CN" altLang="en-US" sz="2600" b="1">
              <a:solidFill>
                <a:schemeClr val="accent4">
                  <a:lumMod val="75000"/>
                </a:schemeClr>
              </a:solidFill>
              <a:latin typeface="微软雅黑" panose="020B0503020204020204" charset="-122"/>
              <a:ea typeface="微软雅黑" panose="020B0503020204020204" charset="-122"/>
            </a:endParaRPr>
          </a:p>
          <a:p>
            <a:pPr algn="ctr"/>
            <a:r>
              <a:rPr lang="zh-CN" altLang="en-US" sz="2600" b="1">
                <a:solidFill>
                  <a:schemeClr val="accent4">
                    <a:lumMod val="75000"/>
                  </a:schemeClr>
                </a:solidFill>
                <a:latin typeface="微软雅黑" panose="020B0503020204020204" charset="-122"/>
                <a:ea typeface="微软雅黑" panose="020B0503020204020204" charset="-122"/>
              </a:rPr>
              <a:t>（实际结果）</a:t>
            </a:r>
            <a:endParaRPr lang="zh-CN" altLang="en-US" sz="2600" b="1">
              <a:solidFill>
                <a:schemeClr val="accent4">
                  <a:lumMod val="75000"/>
                </a:schemeClr>
              </a:solidFill>
              <a:latin typeface="微软雅黑" panose="020B0503020204020204" charset="-122"/>
              <a:ea typeface="微软雅黑" panose="020B0503020204020204" charset="-122"/>
            </a:endParaRPr>
          </a:p>
        </p:txBody>
      </p:sp>
      <p:sp>
        <p:nvSpPr>
          <p:cNvPr id="44036" name="椭圆 44035"/>
          <p:cNvSpPr/>
          <p:nvPr/>
        </p:nvSpPr>
        <p:spPr>
          <a:xfrm>
            <a:off x="2916873" y="4433253"/>
            <a:ext cx="1943100" cy="1944687"/>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p>
            <a:pPr algn="ctr"/>
            <a:r>
              <a:rPr lang="zh-CN" altLang="en-US" sz="2600" b="1">
                <a:solidFill>
                  <a:schemeClr val="accent4">
                    <a:lumMod val="75000"/>
                  </a:schemeClr>
                </a:solidFill>
                <a:latin typeface="微软雅黑" panose="020B0503020204020204" charset="-122"/>
                <a:ea typeface="微软雅黑" panose="020B0503020204020204" charset="-122"/>
              </a:rPr>
              <a:t>程序</a:t>
            </a:r>
            <a:endParaRPr lang="zh-CN" altLang="en-US" sz="2600" b="1">
              <a:solidFill>
                <a:schemeClr val="accent4">
                  <a:lumMod val="75000"/>
                </a:schemeClr>
              </a:solidFill>
              <a:latin typeface="微软雅黑" panose="020B0503020204020204" charset="-122"/>
              <a:ea typeface="微软雅黑" panose="020B0503020204020204" charset="-122"/>
            </a:endParaRPr>
          </a:p>
          <a:p>
            <a:pPr algn="ctr"/>
            <a:r>
              <a:rPr lang="zh-CN" altLang="en-US" sz="2600" b="1">
                <a:solidFill>
                  <a:schemeClr val="accent4">
                    <a:lumMod val="75000"/>
                  </a:schemeClr>
                </a:solidFill>
                <a:latin typeface="微软雅黑" panose="020B0503020204020204" charset="-122"/>
                <a:ea typeface="微软雅黑" panose="020B0503020204020204" charset="-122"/>
              </a:rPr>
              <a:t>（实际结果）</a:t>
            </a:r>
            <a:endParaRPr lang="zh-CN" altLang="en-US" sz="2600" b="1">
              <a:solidFill>
                <a:schemeClr val="accent4">
                  <a:lumMod val="75000"/>
                </a:schemeClr>
              </a:solidFill>
              <a:latin typeface="微软雅黑" panose="020B0503020204020204" charset="-122"/>
              <a:ea typeface="微软雅黑" panose="020B0503020204020204" charset="-122"/>
            </a:endParaRPr>
          </a:p>
        </p:txBody>
      </p:sp>
      <p:sp>
        <p:nvSpPr>
          <p:cNvPr id="2" name="矩形标注 1"/>
          <p:cNvSpPr/>
          <p:nvPr/>
        </p:nvSpPr>
        <p:spPr>
          <a:xfrm>
            <a:off x="433070" y="4560570"/>
            <a:ext cx="1763395" cy="935990"/>
          </a:xfrm>
          <a:prstGeom prst="wedgeRectCallout">
            <a:avLst>
              <a:gd name="adj1" fmla="val 39521"/>
              <a:gd name="adj2" fmla="val -9728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noProof="0" dirty="0">
                <a:ln>
                  <a:noFill/>
                </a:ln>
                <a:solidFill>
                  <a:srgbClr val="FF0000"/>
                </a:solidFill>
                <a:effectLst/>
                <a:uLnTx/>
                <a:uFillTx/>
                <a:latin typeface="黑体" panose="02010609060101010101" pitchFamily="2" charset="-122"/>
                <a:ea typeface="黑体" panose="02010609060101010101" pitchFamily="2" charset="-122"/>
              </a:rPr>
              <a:t>用户需求</a:t>
            </a:r>
            <a:endParaRPr lang="zh-CN" altLang="en-US" sz="2400" b="1" noProof="0" dirty="0">
              <a:ln>
                <a:noFill/>
              </a:ln>
              <a:solidFill>
                <a:srgbClr val="FF0000"/>
              </a:solidFill>
              <a:effectLst/>
              <a:uLnTx/>
              <a:uFillTx/>
              <a:latin typeface="黑体" panose="02010609060101010101" pitchFamily="2" charset="-122"/>
              <a:ea typeface="黑体" panose="02010609060101010101" pitchFamily="2" charset="-122"/>
            </a:endParaRPr>
          </a:p>
        </p:txBody>
      </p:sp>
      <p:sp>
        <p:nvSpPr>
          <p:cNvPr id="3" name="矩形标注 2"/>
          <p:cNvSpPr/>
          <p:nvPr/>
        </p:nvSpPr>
        <p:spPr>
          <a:xfrm>
            <a:off x="6345555" y="4432935"/>
            <a:ext cx="1763395" cy="935990"/>
          </a:xfrm>
          <a:prstGeom prst="wedgeRectCallout">
            <a:avLst>
              <a:gd name="adj1" fmla="val -114097"/>
              <a:gd name="adj2" fmla="val -88195"/>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noProof="0" dirty="0">
                <a:ln>
                  <a:noFill/>
                </a:ln>
                <a:solidFill>
                  <a:srgbClr val="FF0000"/>
                </a:solidFill>
                <a:effectLst/>
                <a:uLnTx/>
                <a:uFillTx/>
                <a:latin typeface="黑体" panose="02010609060101010101" pitchFamily="2" charset="-122"/>
                <a:ea typeface="黑体" panose="02010609060101010101" pitchFamily="2" charset="-122"/>
              </a:rPr>
              <a:t>系统实现</a:t>
            </a:r>
            <a:endParaRPr lang="zh-CN" altLang="en-US" sz="2400" b="1" noProof="0" dirty="0">
              <a:ln>
                <a:noFill/>
              </a:ln>
              <a:solidFill>
                <a:srgbClr val="FF0000"/>
              </a:solidFill>
              <a:effectLst/>
              <a:uLnTx/>
              <a:uFillTx/>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11">
                                            <p:txEl>
                                              <p:charRg st="11" end="81"/>
                                            </p:txEl>
                                          </p:spTgt>
                                        </p:tgtEl>
                                        <p:attrNameLst>
                                          <p:attrName>style.visibility</p:attrName>
                                        </p:attrNameLst>
                                      </p:cBhvr>
                                      <p:to>
                                        <p:strVal val="visible"/>
                                      </p:to>
                                    </p:set>
                                    <p:animEffect transition="in" filter="blinds(horizontal)">
                                      <p:cBhvr>
                                        <p:cTn id="7" dur="500"/>
                                        <p:tgtEl>
                                          <p:spTgt spid="43011">
                                            <p:txEl>
                                              <p:charRg st="11" end="8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4034"/>
                                        </p:tgtEl>
                                        <p:attrNameLst>
                                          <p:attrName>style.visibility</p:attrName>
                                        </p:attrNameLst>
                                      </p:cBhvr>
                                      <p:to>
                                        <p:strVal val="visible"/>
                                      </p:to>
                                    </p:set>
                                    <p:anim calcmode="lin" valueType="num">
                                      <p:cBhvr additive="base">
                                        <p:cTn id="28" dur="500" fill="hold"/>
                                        <p:tgtEl>
                                          <p:spTgt spid="44034"/>
                                        </p:tgtEl>
                                        <p:attrNameLst>
                                          <p:attrName>ppt_x</p:attrName>
                                        </p:attrNameLst>
                                      </p:cBhvr>
                                      <p:tavLst>
                                        <p:tav tm="0">
                                          <p:val>
                                            <p:strVal val="#ppt_x"/>
                                          </p:val>
                                        </p:tav>
                                        <p:tav tm="100000">
                                          <p:val>
                                            <p:strVal val="#ppt_x"/>
                                          </p:val>
                                        </p:tav>
                                      </p:tavLst>
                                    </p:anim>
                                    <p:anim calcmode="lin" valueType="num">
                                      <p:cBhvr additive="base">
                                        <p:cTn id="29" dur="500" fill="hold"/>
                                        <p:tgtEl>
                                          <p:spTgt spid="4403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44036"/>
                                        </p:tgtEl>
                                        <p:attrNameLst>
                                          <p:attrName>style.visibility</p:attrName>
                                        </p:attrNameLst>
                                      </p:cBhvr>
                                      <p:to>
                                        <p:strVal val="visible"/>
                                      </p:to>
                                    </p:set>
                                    <p:animEffect transition="in" filter="box(in)">
                                      <p:cBhvr>
                                        <p:cTn id="34" dur="500"/>
                                        <p:tgtEl>
                                          <p:spTgt spid="4403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44036"/>
                                        </p:tgtEl>
                                        <p:attrNameLst>
                                          <p:attrName>ppt_x</p:attrName>
                                        </p:attrNameLst>
                                      </p:cBhvr>
                                      <p:tavLst>
                                        <p:tav tm="0">
                                          <p:val>
                                            <p:strVal val="ppt_x"/>
                                          </p:val>
                                        </p:tav>
                                        <p:tav tm="100000">
                                          <p:val>
                                            <p:strVal val="ppt_x"/>
                                          </p:val>
                                        </p:tav>
                                      </p:tavLst>
                                    </p:anim>
                                    <p:anim calcmode="lin" valueType="num">
                                      <p:cBhvr additive="base">
                                        <p:cTn id="39" dur="500"/>
                                        <p:tgtEl>
                                          <p:spTgt spid="44036"/>
                                        </p:tgtEl>
                                        <p:attrNameLst>
                                          <p:attrName>ppt_y</p:attrName>
                                        </p:attrNameLst>
                                      </p:cBhvr>
                                      <p:tavLst>
                                        <p:tav tm="0">
                                          <p:val>
                                            <p:strVal val="ppt_y"/>
                                          </p:val>
                                        </p:tav>
                                        <p:tav tm="100000">
                                          <p:val>
                                            <p:strVal val="1+ppt_h/2"/>
                                          </p:val>
                                        </p:tav>
                                      </p:tavLst>
                                    </p:anim>
                                    <p:set>
                                      <p:cBhvr>
                                        <p:cTn id="40" dur="1" fill="hold">
                                          <p:stCondLst>
                                            <p:cond delay="499"/>
                                          </p:stCondLst>
                                        </p:cTn>
                                        <p:tgtEl>
                                          <p:spTgt spid="4403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4" presetClass="entr" presetSubtype="0" fill="hold" grpId="0" nodeType="clickEffect">
                                  <p:stCondLst>
                                    <p:cond delay="0"/>
                                  </p:stCondLst>
                                  <p:childTnLst>
                                    <p:set>
                                      <p:cBhvr>
                                        <p:cTn id="44" dur="1" fill="hold">
                                          <p:stCondLst>
                                            <p:cond delay="0"/>
                                          </p:stCondLst>
                                        </p:cTn>
                                        <p:tgtEl>
                                          <p:spTgt spid="44035"/>
                                        </p:tgtEl>
                                        <p:attrNameLst>
                                          <p:attrName>style.visibility</p:attrName>
                                        </p:attrNameLst>
                                      </p:cBhvr>
                                      <p:to>
                                        <p:strVal val="visible"/>
                                      </p:to>
                                    </p:set>
                                    <p:anim calcmode="lin" valueType="num">
                                      <p:cBhvr>
                                        <p:cTn id="45" dur="1" fill="hold"/>
                                        <p:tgtEl>
                                          <p:spTgt spid="4403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4034" grpId="0" bldLvl="0" animBg="1"/>
      <p:bldP spid="44035" grpId="0" bldLvl="0" animBg="1"/>
      <p:bldP spid="44036" grpId="0" bldLvl="0" animBg="1"/>
      <p:bldP spid="44036" grpId="1" bldLvl="0" animBg="1"/>
      <p:bldP spid="2" grpId="0" animBg="1"/>
      <p:bldP spid="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2"/>
          <p:cNvSpPr>
            <a:spLocks noGrp="1" noRot="1"/>
          </p:cNvSpPr>
          <p:nvPr>
            <p:ph type="title"/>
          </p:nvPr>
        </p:nvSpPr>
        <p:spPr>
          <a:xfrm>
            <a:off x="1835150" y="1196975"/>
            <a:ext cx="6064250" cy="762000"/>
          </a:xfrm>
        </p:spPr>
        <p:txBody>
          <a:bodyPr wrap="square" anchor="ctr"/>
          <a:p>
            <a:r>
              <a:rPr lang="zh-CN" altLang="en-US" sz="4200" i="1">
                <a:solidFill>
                  <a:schemeClr val="hlink"/>
                </a:solidFill>
              </a:rPr>
              <a:t>软件缺陷构成</a:t>
            </a:r>
            <a:r>
              <a:rPr lang="zh-CN" altLang="en-US" sz="4200">
                <a:solidFill>
                  <a:schemeClr val="hlink"/>
                </a:solidFill>
                <a:latin typeface="黑体" panose="02010609060101010101" pitchFamily="2" charset="-122"/>
                <a:ea typeface="黑体" panose="02010609060101010101" pitchFamily="2" charset="-122"/>
              </a:rPr>
              <a:t> </a:t>
            </a:r>
            <a:endParaRPr lang="zh-CN" altLang="en-US" sz="4200">
              <a:solidFill>
                <a:schemeClr val="hlink"/>
              </a:solidFill>
              <a:latin typeface="黑体" panose="02010609060101010101" pitchFamily="2" charset="-122"/>
              <a:ea typeface="黑体" panose="02010609060101010101" pitchFamily="2" charset="-122"/>
            </a:endParaRPr>
          </a:p>
        </p:txBody>
      </p:sp>
      <p:graphicFrame>
        <p:nvGraphicFramePr>
          <p:cNvPr id="46083" name="Object 3"/>
          <p:cNvGraphicFramePr>
            <a:graphicFrameLocks noGrp="1" noChangeAspect="1"/>
          </p:cNvGraphicFramePr>
          <p:nvPr>
            <p:ph idx="4294967295"/>
          </p:nvPr>
        </p:nvGraphicFramePr>
        <p:xfrm>
          <a:off x="1816100" y="1989138"/>
          <a:ext cx="6211888" cy="4270375"/>
        </p:xfrm>
        <a:graphic>
          <a:graphicData uri="http://schemas.openxmlformats.org/presentationml/2006/ole">
            <mc:AlternateContent xmlns:mc="http://schemas.openxmlformats.org/markup-compatibility/2006">
              <mc:Choice xmlns:v="urn:schemas-microsoft-com:vml" Requires="v">
                <p:oleObj spid="_x0000_s3077" name="" r:id="rId1" imgW="5555615" imgH="4155440" progId="Excel.Chart.8">
                  <p:embed/>
                </p:oleObj>
              </mc:Choice>
              <mc:Fallback>
                <p:oleObj name="" r:id="rId1" imgW="5555615" imgH="4155440" progId="Excel.Chart.8">
                  <p:embed/>
                  <p:pic>
                    <p:nvPicPr>
                      <p:cNvPr id="0" name="图片 3076"/>
                      <p:cNvPicPr/>
                      <p:nvPr/>
                    </p:nvPicPr>
                    <p:blipFill>
                      <a:blip r:embed="rId2"/>
                      <a:stretch>
                        <a:fillRect/>
                      </a:stretch>
                    </p:blipFill>
                    <p:spPr>
                      <a:xfrm>
                        <a:off x="1816100" y="1989138"/>
                        <a:ext cx="6211888" cy="4270375"/>
                      </a:xfrm>
                      <a:prstGeom prst="rect">
                        <a:avLst/>
                      </a:prstGeom>
                      <a:noFill/>
                      <a:ln w="38100">
                        <a:miter/>
                      </a:ln>
                    </p:spPr>
                  </p:pic>
                </p:oleObj>
              </mc:Fallback>
            </mc:AlternateContent>
          </a:graphicData>
        </a:graphic>
      </p:graphicFrame>
      <p:sp>
        <p:nvSpPr>
          <p:cNvPr id="61443" name="矩形 46083"/>
          <p:cNvSpPr>
            <a:spLocks noRot="1"/>
          </p:cNvSpPr>
          <p:nvPr/>
        </p:nvSpPr>
        <p:spPr>
          <a:xfrm>
            <a:off x="250825" y="188913"/>
            <a:ext cx="8540750" cy="1143000"/>
          </a:xfrm>
          <a:prstGeom prst="rect">
            <a:avLst/>
          </a:prstGeom>
          <a:noFill/>
          <a:ln w="9525">
            <a:noFill/>
          </a:ln>
        </p:spPr>
        <p:txBody>
          <a:bodyPr anchor="ctr"/>
          <a:p>
            <a:pPr algn="l">
              <a:buClr>
                <a:srgbClr val="000000"/>
              </a:buClr>
              <a:buSzTx/>
              <a:buFontTx/>
            </a:pPr>
            <a:r>
              <a:rPr lang="zh-CN" altLang="en-US" sz="4400" b="1" dirty="0">
                <a:solidFill>
                  <a:schemeClr val="tx2"/>
                </a:solidFill>
                <a:latin typeface="+mj-lt"/>
                <a:ea typeface="+mj-ea"/>
                <a:cs typeface="+mj-cs"/>
              </a:rPr>
              <a:t>1.3 软件测试的概念</a:t>
            </a:r>
            <a:endParaRPr lang="zh-CN" altLang="en-US" sz="4400" b="1" dirty="0">
              <a:solidFill>
                <a:schemeClr val="tx2"/>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 calcmode="lin" valueType="num">
                                      <p:cBhvr additive="base">
                                        <p:cTn id="7" dur="500" fill="hold"/>
                                        <p:tgtEl>
                                          <p:spTgt spid="46083"/>
                                        </p:tgtEl>
                                        <p:attrNameLst>
                                          <p:attrName>ppt_x</p:attrName>
                                        </p:attrNameLst>
                                      </p:cBhvr>
                                      <p:tavLst>
                                        <p:tav tm="0">
                                          <p:val>
                                            <p:strVal val="#ppt_x"/>
                                          </p:val>
                                        </p:tav>
                                        <p:tav tm="100000">
                                          <p:val>
                                            <p:strVal val="#ppt_x"/>
                                          </p:val>
                                        </p:tav>
                                      </p:tavLst>
                                    </p:anim>
                                    <p:anim calcmode="lin" valueType="num">
                                      <p:cBhvr additive="base">
                                        <p:cTn id="8" dur="500" fill="hold"/>
                                        <p:tgtEl>
                                          <p:spTgt spid="460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noRot="1"/>
          </p:cNvSpPr>
          <p:nvPr>
            <p:ph type="title"/>
          </p:nvPr>
        </p:nvSpPr>
        <p:spPr>
          <a:xfrm>
            <a:off x="2700338" y="1181100"/>
            <a:ext cx="3598862" cy="879475"/>
          </a:xfrm>
        </p:spPr>
        <p:txBody>
          <a:bodyPr wrap="square" anchor="ctr"/>
          <a:p>
            <a:r>
              <a:rPr lang="zh-CN" altLang="en-US" sz="4200" i="1">
                <a:solidFill>
                  <a:schemeClr val="hlink"/>
                </a:solidFill>
              </a:rPr>
              <a:t>缺陷成本</a:t>
            </a:r>
            <a:endParaRPr lang="zh-CN" altLang="en-US" sz="4200" i="1">
              <a:solidFill>
                <a:schemeClr val="hlink"/>
              </a:solidFill>
            </a:endParaRPr>
          </a:p>
        </p:txBody>
      </p:sp>
      <p:pic>
        <p:nvPicPr>
          <p:cNvPr id="62466" name="Picture 6" descr="图2-3%20软件缺陷随着时间带来越来越大的成本"/>
          <p:cNvPicPr>
            <a:picLocks noChangeAspect="1"/>
          </p:cNvPicPr>
          <p:nvPr>
            <p:custDataLst>
              <p:tags r:id="rId1"/>
            </p:custDataLst>
          </p:nvPr>
        </p:nvPicPr>
        <p:blipFill>
          <a:blip r:embed="rId2"/>
          <a:stretch>
            <a:fillRect/>
          </a:stretch>
        </p:blipFill>
        <p:spPr>
          <a:xfrm>
            <a:off x="900113" y="1955800"/>
            <a:ext cx="7632700" cy="4702175"/>
          </a:xfrm>
          <a:prstGeom prst="rect">
            <a:avLst/>
          </a:prstGeom>
          <a:noFill/>
          <a:ln w="9525">
            <a:noFill/>
          </a:ln>
        </p:spPr>
      </p:pic>
      <p:sp>
        <p:nvSpPr>
          <p:cNvPr id="62467" name="Freeform 7"/>
          <p:cNvSpPr/>
          <p:nvPr/>
        </p:nvSpPr>
        <p:spPr>
          <a:xfrm>
            <a:off x="2051050" y="2133600"/>
            <a:ext cx="3960813" cy="3430588"/>
          </a:xfrm>
          <a:custGeom>
            <a:avLst/>
            <a:gdLst/>
            <a:ahLst/>
            <a:cxnLst>
              <a:cxn ang="0">
                <a:pos x="0" y="2147483647"/>
              </a:cxn>
              <a:cxn ang="0">
                <a:pos x="2147483647" y="2147483647"/>
              </a:cxn>
              <a:cxn ang="0">
                <a:pos x="2147483647" y="2147483647"/>
              </a:cxn>
              <a:cxn ang="0">
                <a:pos x="2147483647" y="2147483647"/>
              </a:cxn>
              <a:cxn ang="0">
                <a:pos x="2147483647" y="0"/>
              </a:cxn>
            </a:cxnLst>
            <a:pathLst>
              <a:path w="2495" h="2161">
                <a:moveTo>
                  <a:pt x="0" y="2154"/>
                </a:moveTo>
                <a:cubicBezTo>
                  <a:pt x="319" y="2157"/>
                  <a:pt x="639" y="2161"/>
                  <a:pt x="862" y="2131"/>
                </a:cubicBezTo>
                <a:cubicBezTo>
                  <a:pt x="1085" y="2101"/>
                  <a:pt x="1165" y="2143"/>
                  <a:pt x="1339" y="1973"/>
                </a:cubicBezTo>
                <a:cubicBezTo>
                  <a:pt x="1513" y="1803"/>
                  <a:pt x="1713" y="1440"/>
                  <a:pt x="1906" y="1111"/>
                </a:cubicBezTo>
                <a:cubicBezTo>
                  <a:pt x="2099" y="782"/>
                  <a:pt x="2397" y="185"/>
                  <a:pt x="2495" y="0"/>
                </a:cubicBezTo>
              </a:path>
            </a:pathLst>
          </a:custGeom>
          <a:noFill/>
          <a:ln w="19050" cap="flat" cmpd="sng">
            <a:solidFill>
              <a:schemeClr val="accent2"/>
            </a:solidFill>
            <a:prstDash val="solid"/>
            <a:miter/>
            <a:headEnd type="none" w="med" len="med"/>
            <a:tailEnd type="none" w="med" len="med"/>
          </a:ln>
        </p:spPr>
        <p:txBody>
          <a:bodyPr/>
          <a:p>
            <a:endParaRPr lang="zh-CN" altLang="en-US"/>
          </a:p>
        </p:txBody>
      </p:sp>
      <p:sp>
        <p:nvSpPr>
          <p:cNvPr id="62468" name="矩形 47108"/>
          <p:cNvSpPr>
            <a:spLocks noRot="1"/>
          </p:cNvSpPr>
          <p:nvPr/>
        </p:nvSpPr>
        <p:spPr>
          <a:xfrm>
            <a:off x="250825" y="188913"/>
            <a:ext cx="8540750" cy="1143000"/>
          </a:xfrm>
          <a:prstGeom prst="rect">
            <a:avLst/>
          </a:prstGeom>
          <a:noFill/>
          <a:ln w="9525">
            <a:noFill/>
          </a:ln>
        </p:spPr>
        <p:txBody>
          <a:bodyPr anchor="ctr"/>
          <a:p>
            <a:pPr algn="l">
              <a:buClr>
                <a:srgbClr val="000000"/>
              </a:buClr>
              <a:buSzTx/>
              <a:buFontTx/>
            </a:pPr>
            <a:r>
              <a:rPr lang="zh-CN" altLang="en-US" sz="4400" b="1" dirty="0">
                <a:solidFill>
                  <a:schemeClr val="tx2"/>
                </a:solidFill>
                <a:latin typeface="+mj-lt"/>
                <a:ea typeface="+mj-ea"/>
                <a:cs typeface="+mj-cs"/>
              </a:rPr>
              <a:t>1.3 软件测试的概念</a:t>
            </a:r>
            <a:endParaRPr lang="zh-CN" altLang="en-US" sz="4400" b="1" dirty="0">
              <a:solidFill>
                <a:schemeClr val="tx2"/>
              </a:solidFill>
              <a:latin typeface="+mj-lt"/>
              <a:ea typeface="+mj-ea"/>
              <a:cs typeface="+mj-cs"/>
            </a:endParaRPr>
          </a:p>
        </p:txBody>
      </p:sp>
      <p:pic>
        <p:nvPicPr>
          <p:cNvPr id="91140" name="Picture 3"/>
          <p:cNvPicPr>
            <a:picLocks noChangeAspect="1"/>
          </p:cNvPicPr>
          <p:nvPr>
            <p:custDataLst>
              <p:tags r:id="rId3"/>
            </p:custDataLst>
          </p:nvPr>
        </p:nvPicPr>
        <p:blipFill>
          <a:blip r:embed="rId4"/>
          <a:stretch>
            <a:fillRect/>
          </a:stretch>
        </p:blipFill>
        <p:spPr>
          <a:xfrm>
            <a:off x="1190625" y="2945765"/>
            <a:ext cx="7051675" cy="35972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fade">
                                      <p:cBhvr>
                                        <p:cTn id="7" dur="1000"/>
                                        <p:tgtEl>
                                          <p:spTgt spid="91140"/>
                                        </p:tgtEl>
                                      </p:cBhvr>
                                    </p:animEffect>
                                    <p:anim calcmode="lin" valueType="num">
                                      <p:cBhvr>
                                        <p:cTn id="8" dur="1000" fill="hold"/>
                                        <p:tgtEl>
                                          <p:spTgt spid="91140"/>
                                        </p:tgtEl>
                                        <p:attrNameLst>
                                          <p:attrName>ppt_x</p:attrName>
                                        </p:attrNameLst>
                                      </p:cBhvr>
                                      <p:tavLst>
                                        <p:tav tm="0">
                                          <p:val>
                                            <p:strVal val="#ppt_x"/>
                                          </p:val>
                                        </p:tav>
                                        <p:tav tm="100000">
                                          <p:val>
                                            <p:strVal val="#ppt_x"/>
                                          </p:val>
                                        </p:tav>
                                      </p:tavLst>
                                    </p:anim>
                                    <p:anim calcmode="lin" valueType="num">
                                      <p:cBhvr>
                                        <p:cTn id="9" dur="1000" fill="hold"/>
                                        <p:tgtEl>
                                          <p:spTgt spid="91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48129"/>
          <p:cNvSpPr>
            <a:spLocks noGrp="1" noRot="1"/>
          </p:cNvSpPr>
          <p:nvPr>
            <p:ph type="title"/>
          </p:nvPr>
        </p:nvSpPr>
        <p:spPr>
          <a:xfrm>
            <a:off x="250825" y="188913"/>
            <a:ext cx="8540750" cy="1143000"/>
          </a:xfrm>
        </p:spPr>
        <p:txBody>
          <a:bodyPr anchor="ctr"/>
          <a:p>
            <a:pPr algn="l"/>
            <a:r>
              <a:rPr lang="en-US" altLang="zh-CN"/>
              <a:t>1.3 </a:t>
            </a:r>
            <a:r>
              <a:rPr lang="zh-CN" altLang="en-US"/>
              <a:t>软件测试的概念</a:t>
            </a:r>
            <a:endParaRPr lang="zh-CN" altLang="en-US"/>
          </a:p>
        </p:txBody>
      </p:sp>
      <p:sp>
        <p:nvSpPr>
          <p:cNvPr id="48131" name="矩形 48130"/>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1. </a:t>
            </a:r>
            <a:r>
              <a:rPr lang="zh-CN" altLang="en-US" sz="4000" b="1">
                <a:solidFill>
                  <a:srgbClr val="FF3300"/>
                </a:solidFill>
                <a:latin typeface="Arial" panose="020B0604020202020204" pitchFamily="34" charset="0"/>
                <a:ea typeface="华文行楷" panose="02010800040101010101" pitchFamily="2" charset="-122"/>
              </a:rPr>
              <a:t>软件测试的定义</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软件缺陷在开发前期发现比在开发后期发现，在资金、人力上节约</a:t>
            </a:r>
            <a:r>
              <a:rPr lang="en-US" altLang="zh-CN" sz="3200" b="1">
                <a:latin typeface="Times New Roman" panose="02020603050405020304" pitchFamily="2" charset="0"/>
                <a:ea typeface="宋体" panose="02010600030101010101" pitchFamily="2" charset="-122"/>
              </a:rPr>
              <a:t>90%</a:t>
            </a:r>
            <a:endParaRPr lang="en-US" altLang="zh-CN" sz="3200" b="1">
              <a:latin typeface="Times New Roman" panose="02020603050405020304" pitchFamily="2" charset="0"/>
              <a:ea typeface="宋体" panose="0201060003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软件缺陷在推向市场前发现比在推出后发现，在资金、人力上节约</a:t>
            </a:r>
            <a:r>
              <a:rPr lang="en-US" altLang="zh-CN" sz="3200" b="1">
                <a:latin typeface="Times New Roman" panose="02020603050405020304" pitchFamily="2" charset="0"/>
                <a:ea typeface="宋体" panose="02010600030101010101" pitchFamily="2" charset="-122"/>
              </a:rPr>
              <a:t>90%</a:t>
            </a:r>
            <a:endParaRPr lang="en-US" altLang="zh-CN" sz="3200" b="1">
              <a:latin typeface="Times New Roman" panose="02020603050405020304" pitchFamily="2" charset="0"/>
              <a:ea typeface="宋体" panose="0201060003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软件测试应该从软件生命周期的第一个阶段开始，并贯穿于整个的软件生命周期</a:t>
            </a:r>
            <a:endParaRPr lang="zh-CN" altLang="en-US" sz="32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检验各阶段的成果是否接近预期目标，尽可能早的发现错误并加以修正</a:t>
            </a:r>
            <a:endParaRPr lang="zh-CN" altLang="en-US" sz="32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1">
                                            <p:txEl>
                                              <p:charRg st="11" end="44"/>
                                            </p:txEl>
                                          </p:spTgt>
                                        </p:tgtEl>
                                        <p:attrNameLst>
                                          <p:attrName>style.visibility</p:attrName>
                                        </p:attrNameLst>
                                      </p:cBhvr>
                                      <p:to>
                                        <p:strVal val="visible"/>
                                      </p:to>
                                    </p:set>
                                    <p:animEffect transition="in" filter="blinds(horizontal)">
                                      <p:cBhvr>
                                        <p:cTn id="7" dur="500"/>
                                        <p:tgtEl>
                                          <p:spTgt spid="48131">
                                            <p:txEl>
                                              <p:charRg st="11" end="4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131">
                                            <p:txEl>
                                              <p:charRg st="44" end="77"/>
                                            </p:txEl>
                                          </p:spTgt>
                                        </p:tgtEl>
                                        <p:attrNameLst>
                                          <p:attrName>style.visibility</p:attrName>
                                        </p:attrNameLst>
                                      </p:cBhvr>
                                      <p:to>
                                        <p:strVal val="visible"/>
                                      </p:to>
                                    </p:set>
                                    <p:animEffect transition="in" filter="blinds(horizontal)">
                                      <p:cBhvr>
                                        <p:cTn id="12" dur="500"/>
                                        <p:tgtEl>
                                          <p:spTgt spid="48131">
                                            <p:txEl>
                                              <p:charRg st="44" end="7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131">
                                            <p:txEl>
                                              <p:charRg st="77" end="113"/>
                                            </p:txEl>
                                          </p:spTgt>
                                        </p:tgtEl>
                                        <p:attrNameLst>
                                          <p:attrName>style.visibility</p:attrName>
                                        </p:attrNameLst>
                                      </p:cBhvr>
                                      <p:to>
                                        <p:strVal val="visible"/>
                                      </p:to>
                                    </p:set>
                                    <p:animEffect transition="in" filter="blinds(horizontal)">
                                      <p:cBhvr>
                                        <p:cTn id="17" dur="500"/>
                                        <p:tgtEl>
                                          <p:spTgt spid="48131">
                                            <p:txEl>
                                              <p:charRg st="77" end="1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131">
                                            <p:txEl>
                                              <p:charRg st="113" end="145"/>
                                            </p:txEl>
                                          </p:spTgt>
                                        </p:tgtEl>
                                        <p:attrNameLst>
                                          <p:attrName>style.visibility</p:attrName>
                                        </p:attrNameLst>
                                      </p:cBhvr>
                                      <p:to>
                                        <p:strVal val="visible"/>
                                      </p:to>
                                    </p:set>
                                    <p:animEffect transition="in" filter="blinds(horizontal)">
                                      <p:cBhvr>
                                        <p:cTn id="22" dur="500"/>
                                        <p:tgtEl>
                                          <p:spTgt spid="48131">
                                            <p:txEl>
                                              <p:charRg st="113" end="14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p:nvPr/>
        </p:nvSpPr>
        <p:spPr>
          <a:xfrm>
            <a:off x="709613" y="152400"/>
            <a:ext cx="6096000" cy="381000"/>
          </a:xfrm>
          <a:prstGeom prst="rect">
            <a:avLst/>
          </a:prstGeom>
          <a:noFill/>
          <a:ln w="9525">
            <a:noFill/>
          </a:ln>
        </p:spPr>
        <p:txBody>
          <a:bodyPr wrap="square" anchor="ctr"/>
          <a:p>
            <a:pPr marL="1905" indent="-1905"/>
            <a:endParaRPr lang="zh-CN" altLang="en-US" sz="2800">
              <a:latin typeface="Calibri" panose="020F0502020204030204" pitchFamily="2" charset="0"/>
              <a:ea typeface="宋体" panose="02010600030101010101" pitchFamily="2" charset="-122"/>
              <a:sym typeface="宋体" panose="02010600030101010101" pitchFamily="2" charset="-122"/>
            </a:endParaRPr>
          </a:p>
        </p:txBody>
      </p:sp>
      <p:sp>
        <p:nvSpPr>
          <p:cNvPr id="6146" name="标题 1"/>
          <p:cNvSpPr/>
          <p:nvPr/>
        </p:nvSpPr>
        <p:spPr>
          <a:xfrm>
            <a:off x="709613" y="152400"/>
            <a:ext cx="6096000" cy="304800"/>
          </a:xfrm>
          <a:prstGeom prst="rect">
            <a:avLst/>
          </a:prstGeom>
          <a:noFill/>
          <a:ln w="9525">
            <a:noFill/>
          </a:ln>
        </p:spPr>
        <p:txBody>
          <a:bodyPr wrap="square" anchor="t"/>
          <a:p>
            <a:pPr marL="1905" indent="-1905" algn="ctr"/>
            <a:endParaRPr lang="zh-CN" altLang="en-US" sz="2400">
              <a:latin typeface="Calibri" panose="020F0502020204030204" pitchFamily="2" charset="0"/>
              <a:ea typeface="宋体" panose="02010600030101010101" pitchFamily="2" charset="-122"/>
              <a:sym typeface="宋体" panose="02010600030101010101" pitchFamily="2" charset="-122"/>
            </a:endParaRPr>
          </a:p>
        </p:txBody>
      </p:sp>
      <p:sp>
        <p:nvSpPr>
          <p:cNvPr id="6147" name="内容占位符 13"/>
          <p:cNvSpPr>
            <a:spLocks noGrp="1"/>
          </p:cNvSpPr>
          <p:nvPr/>
        </p:nvSpPr>
        <p:spPr>
          <a:xfrm>
            <a:off x="642938" y="784225"/>
            <a:ext cx="7929562" cy="5216525"/>
          </a:xfrm>
          <a:prstGeom prst="rect">
            <a:avLst/>
          </a:prstGeom>
          <a:noFill/>
          <a:ln w="9525">
            <a:noFill/>
          </a:ln>
        </p:spPr>
        <p:txBody>
          <a:bodyPr wrap="square" anchor="t"/>
          <a:p>
            <a:pPr marL="342900" indent="-342900">
              <a:spcBef>
                <a:spcPct val="20000"/>
              </a:spcBef>
              <a:buClr>
                <a:schemeClr val="hlink"/>
              </a:buClr>
              <a:buSzPct val="70000"/>
              <a:buFont typeface="Wingdings" panose="05000000000000000000" pitchFamily="2" charset="2"/>
              <a:buChar char="v"/>
            </a:pPr>
            <a:r>
              <a:rPr lang="zh-CN" altLang="en-US" sz="3200" b="1" dirty="0">
                <a:latin typeface="Arial" panose="020B0604020202020204" pitchFamily="34" charset="0"/>
                <a:ea typeface="楷体_GB2312" pitchFamily="1" charset="-122"/>
              </a:rPr>
              <a:t>经典三角形问题</a:t>
            </a:r>
            <a:r>
              <a:rPr lang="en-US" altLang="zh-CN" sz="3200" b="1" dirty="0">
                <a:latin typeface="Times New Roman" panose="02020603050405020304" pitchFamily="2" charset="0"/>
                <a:ea typeface="宋体" panose="02010600030101010101" pitchFamily="2" charset="-122"/>
              </a:rPr>
              <a:t>—</a:t>
            </a:r>
            <a:r>
              <a:rPr lang="zh-CN" altLang="en-US" sz="3200" b="1" dirty="0">
                <a:latin typeface="Arial" panose="020B0604020202020204" pitchFamily="34" charset="0"/>
                <a:ea typeface="楷体_GB2312" pitchFamily="1" charset="-122"/>
              </a:rPr>
              <a:t>假设三边均为正整数</a:t>
            </a:r>
            <a:endParaRPr lang="zh-CN" altLang="en-US" sz="3200" b="1" dirty="0">
              <a:latin typeface="Arial" panose="020B0604020202020204" pitchFamily="34" charset="0"/>
              <a:ea typeface="楷体_GB2312" pitchFamily="1" charset="-122"/>
            </a:endParaRPr>
          </a:p>
        </p:txBody>
      </p:sp>
      <p:pic>
        <p:nvPicPr>
          <p:cNvPr id="8197" name="图片 14" descr="u=1033637781,3642666396&amp;fm=0&amp;gp=26.gif"/>
          <p:cNvPicPr>
            <a:picLocks noChangeAspect="1"/>
          </p:cNvPicPr>
          <p:nvPr/>
        </p:nvPicPr>
        <p:blipFill>
          <a:blip r:embed="rId1"/>
          <a:stretch>
            <a:fillRect/>
          </a:stretch>
        </p:blipFill>
        <p:spPr>
          <a:xfrm>
            <a:off x="250825" y="4941888"/>
            <a:ext cx="1558925" cy="1560512"/>
          </a:xfrm>
          <a:prstGeom prst="rect">
            <a:avLst/>
          </a:prstGeom>
          <a:noFill/>
          <a:ln w="9525">
            <a:noFill/>
          </a:ln>
        </p:spPr>
      </p:pic>
      <p:sp>
        <p:nvSpPr>
          <p:cNvPr id="8198" name="椭圆形标注 15"/>
          <p:cNvSpPr/>
          <p:nvPr/>
        </p:nvSpPr>
        <p:spPr>
          <a:xfrm>
            <a:off x="214313" y="1303338"/>
            <a:ext cx="7643812" cy="3649662"/>
          </a:xfrm>
          <a:prstGeom prst="wedgeEllipseCallout">
            <a:avLst>
              <a:gd name="adj1" fmla="val -25940"/>
              <a:gd name="adj2" fmla="val 56750"/>
            </a:avLst>
          </a:prstGeom>
          <a:noFill/>
          <a:ln w="25400" cap="flat" cmpd="sng">
            <a:solidFill>
              <a:srgbClr val="FF0000"/>
            </a:solidFill>
            <a:prstDash val="dashDot"/>
            <a:miter/>
            <a:headEnd type="none" w="med" len="med"/>
            <a:tailEnd type="none" w="med" len="med"/>
          </a:ln>
        </p:spPr>
        <p:txBody>
          <a:bodyPr wrap="square" anchor="ctr"/>
          <a:p>
            <a:pPr algn="ctr"/>
            <a:endParaRPr lang="zh-CN" altLang="en-US" sz="20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199" name="TextBox 16"/>
          <p:cNvSpPr/>
          <p:nvPr/>
        </p:nvSpPr>
        <p:spPr>
          <a:xfrm>
            <a:off x="1044575" y="1989138"/>
            <a:ext cx="6134100" cy="2468562"/>
          </a:xfrm>
          <a:prstGeom prst="rect">
            <a:avLst/>
          </a:prstGeom>
          <a:noFill/>
          <a:ln w="9525">
            <a:noFill/>
          </a:ln>
        </p:spPr>
        <p:txBody>
          <a:bodyPr wrap="square" anchor="t">
            <a:spAutoFit/>
          </a:bodyPr>
          <a:p>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1,1,</a:t>
            </a:r>
            <a:r>
              <a:rPr lang="en-US" altLang="zh-CN" sz="2600" dirty="0">
                <a:solidFill>
                  <a:srgbClr val="000000"/>
                </a:solidFill>
                <a:latin typeface="Calibri" panose="020F0502020204030204" pitchFamily="2" charset="0"/>
                <a:ea typeface="宋体" panose="02010600030101010101" pitchFamily="2" charset="-122"/>
                <a:sym typeface="Calibri" panose="020F0502020204030204" pitchFamily="2" charset="0"/>
              </a:rPr>
              <a:t>1</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1,1,2    1,1,3   1,1,4   1,1,5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endParaRPr lang="zh-CN" altLang="en-US" sz="2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2,1,</a:t>
            </a:r>
            <a:r>
              <a:rPr lang="en-US" altLang="zh-CN" sz="2600" dirty="0">
                <a:solidFill>
                  <a:srgbClr val="000000"/>
                </a:solidFill>
                <a:latin typeface="Calibri" panose="020F0502020204030204" pitchFamily="2" charset="0"/>
                <a:ea typeface="宋体" panose="02010600030101010101" pitchFamily="2" charset="-122"/>
                <a:sym typeface="Calibri" panose="020F0502020204030204" pitchFamily="2" charset="0"/>
              </a:rPr>
              <a:t>1</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2,1,2    2,1,3   2,1,4   2,1,5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endParaRPr lang="zh-CN" altLang="en-US" sz="2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3,1,</a:t>
            </a:r>
            <a:r>
              <a:rPr lang="en-US" altLang="zh-CN" sz="2600" dirty="0">
                <a:solidFill>
                  <a:srgbClr val="000000"/>
                </a:solidFill>
                <a:latin typeface="Calibri" panose="020F0502020204030204" pitchFamily="2" charset="0"/>
                <a:ea typeface="宋体" panose="02010600030101010101" pitchFamily="2" charset="-122"/>
                <a:sym typeface="Calibri" panose="020F0502020204030204" pitchFamily="2" charset="0"/>
              </a:rPr>
              <a:t>1</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3,1,2    3,1,3   3,1,4   3,1,5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endParaRPr lang="zh-CN" altLang="en-US" sz="2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4,1,</a:t>
            </a:r>
            <a:r>
              <a:rPr lang="en-US" altLang="zh-CN" sz="2600" dirty="0">
                <a:solidFill>
                  <a:srgbClr val="000000"/>
                </a:solidFill>
                <a:latin typeface="Calibri" panose="020F0502020204030204" pitchFamily="2" charset="0"/>
                <a:ea typeface="宋体" panose="02010600030101010101" pitchFamily="2" charset="-122"/>
                <a:sym typeface="Calibri" panose="020F0502020204030204" pitchFamily="2" charset="0"/>
              </a:rPr>
              <a:t>1</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4,1,2    4,1,3   4,1,4   4,1,5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endParaRPr lang="zh-CN" altLang="en-US" sz="2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5,1,</a:t>
            </a:r>
            <a:r>
              <a:rPr lang="en-US" altLang="zh-CN" sz="2600" dirty="0">
                <a:solidFill>
                  <a:srgbClr val="000000"/>
                </a:solidFill>
                <a:latin typeface="Calibri" panose="020F0502020204030204" pitchFamily="2" charset="0"/>
                <a:ea typeface="宋体" panose="02010600030101010101" pitchFamily="2" charset="-122"/>
                <a:sym typeface="Calibri" panose="020F0502020204030204" pitchFamily="2" charset="0"/>
              </a:rPr>
              <a:t>1</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5,1,2    5,1,3   5,1,4   5,1,5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endParaRPr lang="zh-CN" altLang="en-US" sz="2600" dirty="0">
              <a:solidFill>
                <a:srgbClr val="000000"/>
              </a:solidFill>
              <a:latin typeface="Calibri" panose="020F0502020204030204" pitchFamily="2" charset="0"/>
              <a:ea typeface="宋体" panose="02010600030101010101" pitchFamily="2" charset="-122"/>
              <a:sym typeface="Calibri" panose="020F0502020204030204" pitchFamily="2" charset="0"/>
            </a:endParaRPr>
          </a:p>
          <a:p>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r>
              <a:rPr lang="en-US" altLang="x-none" sz="2600" dirty="0">
                <a:solidFill>
                  <a:srgbClr val="000000"/>
                </a:solidFill>
                <a:latin typeface="Calibri" panose="020F0502020204030204" pitchFamily="2" charset="0"/>
                <a:ea typeface="宋体" panose="02010600030101010101" pitchFamily="2" charset="-122"/>
                <a:sym typeface="Calibri" panose="020F0502020204030204" pitchFamily="2" charset="0"/>
              </a:rPr>
              <a:t>    </a:t>
            </a:r>
            <a:r>
              <a:rPr lang="en-US" altLang="x-none" sz="2600" dirty="0">
                <a:solidFill>
                  <a:srgbClr val="000000"/>
                </a:solidFill>
                <a:latin typeface="Calibri" panose="020F0502020204030204" pitchFamily="2" charset="0"/>
                <a:ea typeface="Calibri" panose="020F0502020204030204" pitchFamily="2" charset="0"/>
                <a:sym typeface="Calibri" panose="020F0502020204030204" pitchFamily="2" charset="0"/>
              </a:rPr>
              <a:t>……</a:t>
            </a:r>
            <a:endParaRPr lang="zh-CN" altLang="en-US" sz="2600" dirty="0">
              <a:solidFill>
                <a:srgbClr val="000000"/>
              </a:solidFill>
              <a:latin typeface="Calibri" panose="020F0502020204030204" pitchFamily="2" charset="0"/>
              <a:ea typeface="宋体" panose="02010600030101010101" pitchFamily="2" charset="-122"/>
              <a:sym typeface="宋体" panose="02010600030101010101" pitchFamily="2" charset="-122"/>
            </a:endParaRPr>
          </a:p>
        </p:txBody>
      </p:sp>
      <p:sp>
        <p:nvSpPr>
          <p:cNvPr id="6151" name="Rectangle 2"/>
          <p:cNvSpPr>
            <a:spLocks noGrp="1" noRot="1"/>
          </p:cNvSpPr>
          <p:nvPr>
            <p:ph type="title"/>
          </p:nvPr>
        </p:nvSpPr>
        <p:spPr>
          <a:xfrm>
            <a:off x="642938" y="190500"/>
            <a:ext cx="7215187" cy="381000"/>
          </a:xfrm>
        </p:spPr>
        <p:txBody>
          <a:bodyPr wrap="square" anchor="ctr"/>
          <a:p>
            <a:pPr algn="l"/>
            <a:r>
              <a:rPr lang="zh-CN" altLang="en-US" sz="4000" dirty="0">
                <a:latin typeface="黑体" panose="02010609060101010101" pitchFamily="2" charset="-122"/>
                <a:ea typeface="黑体" panose="02010609060101010101" pitchFamily="2" charset="-122"/>
              </a:rPr>
              <a:t>软件测试必要性</a:t>
            </a:r>
            <a:endParaRPr lang="zh-CN" altLang="en-US" sz="4000" dirty="0">
              <a:latin typeface="黑体" panose="02010609060101010101" pitchFamily="2" charset="-122"/>
              <a:ea typeface="黑体" panose="02010609060101010101" pitchFamily="2" charset="-122"/>
            </a:endParaRPr>
          </a:p>
        </p:txBody>
      </p:sp>
      <p:sp>
        <p:nvSpPr>
          <p:cNvPr id="8201" name="爆炸形 2 8200">
            <a:hlinkClick r:id="rId2" action="ppaction://hlinksldjump"/>
          </p:cNvPr>
          <p:cNvSpPr/>
          <p:nvPr/>
        </p:nvSpPr>
        <p:spPr>
          <a:xfrm>
            <a:off x="3852863" y="4870450"/>
            <a:ext cx="4608512" cy="1871663"/>
          </a:xfrm>
          <a:prstGeom prst="irregularSeal2">
            <a:avLst/>
          </a:prstGeom>
          <a:solidFill>
            <a:schemeClr val="accent1"/>
          </a:solidFill>
          <a:ln w="9525" cap="flat" cmpd="sng">
            <a:solidFill>
              <a:schemeClr val="tx1"/>
            </a:solidFill>
            <a:prstDash val="solid"/>
            <a:miter/>
            <a:headEnd type="none" w="med" len="med"/>
            <a:tailEnd type="none" w="med" len="med"/>
          </a:ln>
        </p:spPr>
        <p:txBody>
          <a:bodyPr wrap="none" anchor="ctr"/>
          <a:p>
            <a:pPr algn="ctr"/>
            <a:r>
              <a:rPr lang="zh-CN" altLang="en-US" sz="3200" b="1" dirty="0">
                <a:solidFill>
                  <a:srgbClr val="FF0000"/>
                </a:solidFill>
                <a:latin typeface="Arial" panose="020B0604020202020204" pitchFamily="34" charset="0"/>
                <a:ea typeface="华文新魏" panose="02010800040101010101" pitchFamily="2" charset="-122"/>
              </a:rPr>
              <a:t>合理分类</a:t>
            </a:r>
            <a:endParaRPr lang="zh-CN" altLang="en-US" sz="3200" b="1" dirty="0">
              <a:solidFill>
                <a:srgbClr val="FF0000"/>
              </a:solidFill>
              <a:latin typeface="Arial" panose="020B0604020202020204" pitchFamily="34" charset="0"/>
              <a:ea typeface="华文新魏" panose="02010800040101010101" pitchFamily="2" charset="-122"/>
            </a:endParaRPr>
          </a:p>
          <a:p>
            <a:pPr algn="ctr"/>
            <a:r>
              <a:rPr lang="zh-CN" altLang="en-US" sz="3200" b="1" dirty="0">
                <a:solidFill>
                  <a:srgbClr val="FF0000"/>
                </a:solidFill>
                <a:latin typeface="Arial" panose="020B0604020202020204" pitchFamily="34" charset="0"/>
                <a:ea typeface="华文新魏" panose="02010800040101010101" pitchFamily="2" charset="-122"/>
              </a:rPr>
              <a:t>精心挑选</a:t>
            </a:r>
            <a:endParaRPr lang="zh-CN" altLang="en-US" sz="3200" b="1" dirty="0">
              <a:solidFill>
                <a:srgbClr val="FF0000"/>
              </a:solidFill>
              <a:latin typeface="Arial" panose="020B0604020202020204" pitchFamily="34" charset="0"/>
              <a:ea typeface="华文新魏" panose="02010800040101010101" pitchFamily="2" charset="-122"/>
            </a:endParaRPr>
          </a:p>
        </p:txBody>
      </p:sp>
      <p:pic>
        <p:nvPicPr>
          <p:cNvPr id="3" name="图片 7"/>
          <p:cNvPicPr>
            <a:picLocks noChangeAspect="1"/>
          </p:cNvPicPr>
          <p:nvPr/>
        </p:nvPicPr>
        <p:blipFill>
          <a:blip r:embed="rId3"/>
          <a:stretch>
            <a:fillRect/>
          </a:stretch>
        </p:blipFill>
        <p:spPr>
          <a:xfrm>
            <a:off x="5548313" y="217488"/>
            <a:ext cx="3575050" cy="24241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8198"/>
                                        </p:tgtEl>
                                        <p:attrNameLst>
                                          <p:attrName>style.visibility</p:attrName>
                                        </p:attrNameLst>
                                      </p:cBhvr>
                                      <p:to>
                                        <p:strVal val="visible"/>
                                      </p:to>
                                    </p:set>
                                    <p:animEffect filter="randombar(horizontal)">
                                      <p:cBhvr>
                                        <p:cTn id="13" dur="500"/>
                                        <p:tgtEl>
                                          <p:spTgt spid="8198"/>
                                        </p:tgtEl>
                                      </p:cBhvr>
                                    </p:animEffect>
                                  </p:childTnLst>
                                </p:cTn>
                              </p:par>
                              <p:par>
                                <p:cTn id="14" presetID="14" presetClass="entr" presetSubtype="10" fill="hold" nodeType="withEffect">
                                  <p:stCondLst>
                                    <p:cond delay="0"/>
                                  </p:stCondLst>
                                  <p:childTnLst>
                                    <p:set>
                                      <p:cBhvr>
                                        <p:cTn id="15" dur="1" fill="hold">
                                          <p:stCondLst>
                                            <p:cond delay="0"/>
                                          </p:stCondLst>
                                        </p:cTn>
                                        <p:tgtEl>
                                          <p:spTgt spid="8197"/>
                                        </p:tgtEl>
                                        <p:attrNameLst>
                                          <p:attrName>style.visibility</p:attrName>
                                        </p:attrNameLst>
                                      </p:cBhvr>
                                      <p:to>
                                        <p:strVal val="visible"/>
                                      </p:to>
                                    </p:set>
                                    <p:animEffect filter="randombar(horizontal)">
                                      <p:cBhvr>
                                        <p:cTn id="16" dur="500"/>
                                        <p:tgtEl>
                                          <p:spTgt spid="8197"/>
                                        </p:tgtEl>
                                      </p:cBhvr>
                                    </p:animEffect>
                                  </p:childTnLst>
                                </p:cTn>
                              </p:par>
                              <p:par>
                                <p:cTn id="17" presetID="39" presetClass="entr" presetSubtype="0" accel="100000" fill="hold" grpId="0" nodeType="withEffect">
                                  <p:stCondLst>
                                    <p:cond delay="0"/>
                                  </p:stCondLst>
                                  <p:childTnLst>
                                    <p:set>
                                      <p:cBhvr>
                                        <p:cTn id="18" dur="1" fill="hold">
                                          <p:stCondLst>
                                            <p:cond delay="0"/>
                                          </p:stCondLst>
                                        </p:cTn>
                                        <p:tgtEl>
                                          <p:spTgt spid="8199"/>
                                        </p:tgtEl>
                                        <p:attrNameLst>
                                          <p:attrName>style.visibility</p:attrName>
                                        </p:attrNameLst>
                                      </p:cBhvr>
                                      <p:to>
                                        <p:strVal val="visible"/>
                                      </p:to>
                                    </p:set>
                                    <p:anim calcmode="lin" valueType="num">
                                      <p:cBhvr>
                                        <p:cTn id="19" dur="500" fill="hold"/>
                                        <p:tgtEl>
                                          <p:spTgt spid="8199"/>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8199"/>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8199"/>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819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201"/>
                                        </p:tgtEl>
                                        <p:attrNameLst>
                                          <p:attrName>style.visibility</p:attrName>
                                        </p:attrNameLst>
                                      </p:cBhvr>
                                      <p:to>
                                        <p:strVal val="visible"/>
                                      </p:to>
                                    </p:set>
                                    <p:animEffect transition="in" filter="box(in)">
                                      <p:cBhvr>
                                        <p:cTn id="27" dur="500"/>
                                        <p:tgtEl>
                                          <p:spTgt spid="8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ldLvl="0" animBg="1"/>
      <p:bldP spid="8199" grpId="0" bldLvl="0"/>
      <p:bldP spid="8201"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49153"/>
          <p:cNvSpPr>
            <a:spLocks noGrp="1" noRot="1"/>
          </p:cNvSpPr>
          <p:nvPr>
            <p:ph type="title"/>
          </p:nvPr>
        </p:nvSpPr>
        <p:spPr>
          <a:xfrm>
            <a:off x="250825" y="188913"/>
            <a:ext cx="8540750" cy="1143000"/>
          </a:xfrm>
        </p:spPr>
        <p:txBody>
          <a:bodyPr anchor="ctr"/>
          <a:p>
            <a:pPr algn="l"/>
            <a:r>
              <a:rPr lang="en-US" altLang="zh-CN"/>
              <a:t>1.3 </a:t>
            </a:r>
            <a:r>
              <a:rPr lang="zh-CN" altLang="en-US"/>
              <a:t>软件测试的概念</a:t>
            </a:r>
            <a:endParaRPr lang="zh-CN" altLang="en-US"/>
          </a:p>
        </p:txBody>
      </p:sp>
      <p:sp>
        <p:nvSpPr>
          <p:cNvPr id="49155" name="矩形 49154"/>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2. </a:t>
            </a:r>
            <a:r>
              <a:rPr lang="zh-CN" altLang="en-US" sz="4000" b="1">
                <a:solidFill>
                  <a:srgbClr val="FF3300"/>
                </a:solidFill>
                <a:latin typeface="Arial" panose="020B0604020202020204" pitchFamily="34" charset="0"/>
                <a:ea typeface="华文行楷" panose="02010800040101010101" pitchFamily="2" charset="-122"/>
              </a:rPr>
              <a:t>软件测试的目的</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测试是一个程序的执行过程，其目的在于发现错误</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一个好的测试用例很可能会发现至今尚未察觉的错误</a:t>
            </a:r>
            <a:endParaRPr lang="zh-CN" altLang="en-US" sz="36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600" b="1">
                <a:latin typeface="Arial" panose="020B0604020202020204" pitchFamily="34" charset="0"/>
                <a:ea typeface="楷体_GB2312" pitchFamily="1" charset="-122"/>
              </a:rPr>
              <a:t>一个成功的测试是发现至今尚未察觉的错误的测试</a:t>
            </a:r>
            <a:endParaRPr lang="zh-CN" altLang="en-US" sz="3600" b="1">
              <a:latin typeface="Arial" panose="020B0604020202020204" pitchFamily="34" charset="0"/>
              <a:ea typeface="楷体_GB2312" pitchFamily="1" charset="-122"/>
            </a:endParaRPr>
          </a:p>
        </p:txBody>
      </p:sp>
      <p:sp>
        <p:nvSpPr>
          <p:cNvPr id="64515" name="矩形 49155"/>
          <p:cNvSpPr/>
          <p:nvPr/>
        </p:nvSpPr>
        <p:spPr>
          <a:xfrm>
            <a:off x="827088" y="5876925"/>
            <a:ext cx="8172450" cy="576263"/>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pPr algn="ctr"/>
            <a:r>
              <a:rPr lang="en-US" altLang="zh-CN" sz="2200" b="1">
                <a:latin typeface="Arial" panose="020B0604020202020204" pitchFamily="34" charset="0"/>
                <a:ea typeface="黑体" panose="02010609060101010101" pitchFamily="2" charset="-122"/>
              </a:rPr>
              <a:t>《</a:t>
            </a:r>
            <a:r>
              <a:rPr lang="zh-CN" altLang="en-US" sz="2200" b="1">
                <a:latin typeface="Arial" panose="020B0604020202020204" pitchFamily="34" charset="0"/>
                <a:ea typeface="黑体" panose="02010609060101010101" pitchFamily="2" charset="-122"/>
              </a:rPr>
              <a:t>软件测试的艺术</a:t>
            </a:r>
            <a:r>
              <a:rPr lang="en-US" altLang="zh-CN" sz="2200" b="1">
                <a:latin typeface="Arial" panose="020B0604020202020204" pitchFamily="34" charset="0"/>
                <a:ea typeface="黑体" panose="02010609060101010101" pitchFamily="2" charset="-122"/>
              </a:rPr>
              <a:t>》(</a:t>
            </a:r>
            <a:r>
              <a:rPr lang="zh-CN" altLang="en-US" sz="2200" b="1">
                <a:latin typeface="Arial" panose="020B0604020202020204" pitchFamily="34" charset="0"/>
                <a:ea typeface="黑体" panose="02010609060101010101" pitchFamily="2" charset="-122"/>
              </a:rPr>
              <a:t>美</a:t>
            </a:r>
            <a:r>
              <a:rPr lang="en-US" altLang="zh-CN" sz="2200" b="1">
                <a:latin typeface="Arial" panose="020B0604020202020204" pitchFamily="34" charset="0"/>
                <a:ea typeface="黑体" panose="02010609060101010101" pitchFamily="2" charset="-122"/>
              </a:rPr>
              <a:t>) Glenford J. Myers</a:t>
            </a:r>
            <a:r>
              <a:rPr lang="zh-CN" altLang="en-US" sz="2200" b="1">
                <a:latin typeface="Arial" panose="020B0604020202020204" pitchFamily="34" charset="0"/>
                <a:ea typeface="黑体" panose="02010609060101010101" pitchFamily="2" charset="-122"/>
              </a:rPr>
              <a:t>著 机械工业出版社</a:t>
            </a:r>
            <a:endParaRPr lang="zh-CN" altLang="en-US" sz="2200" b="1">
              <a:latin typeface="Arial" panose="020B0604020202020204" pitchFamily="34" charset="0"/>
              <a:ea typeface="黑体" panose="02010609060101010101" pitchFamily="2" charset="-122"/>
            </a:endParaRPr>
          </a:p>
        </p:txBody>
      </p:sp>
      <p:sp>
        <p:nvSpPr>
          <p:cNvPr id="49157" name="椭圆形标注 49156"/>
          <p:cNvSpPr/>
          <p:nvPr/>
        </p:nvSpPr>
        <p:spPr>
          <a:xfrm>
            <a:off x="5003800" y="333375"/>
            <a:ext cx="3960813" cy="1439863"/>
          </a:xfrm>
          <a:prstGeom prst="wedgeEllipseCallout">
            <a:avLst>
              <a:gd name="adj1" fmla="val -43468"/>
              <a:gd name="adj2" fmla="val 69954"/>
            </a:avLst>
          </a:prstGeom>
          <a:solidFill>
            <a:schemeClr val="accent1"/>
          </a:solidFill>
          <a:ln w="9525" cap="flat" cmpd="sng">
            <a:solidFill>
              <a:schemeClr val="tx1"/>
            </a:solidFill>
            <a:prstDash val="solid"/>
            <a:miter/>
            <a:headEnd type="none" w="med" len="med"/>
            <a:tailEnd type="none" w="med" len="med"/>
          </a:ln>
        </p:spPr>
        <p:txBody>
          <a:bodyPr anchor="t"/>
          <a:p>
            <a:pPr algn="ctr"/>
            <a:r>
              <a:rPr lang="zh-CN" altLang="en-US" sz="3200" b="1">
                <a:solidFill>
                  <a:srgbClr val="FF0000"/>
                </a:solidFill>
                <a:latin typeface="Arial" panose="020B0604020202020204" pitchFamily="34" charset="0"/>
                <a:ea typeface="黑体" panose="02010609060101010101" pitchFamily="2" charset="-122"/>
              </a:rPr>
              <a:t>保证软件产品的最终质量</a:t>
            </a:r>
            <a:endParaRPr lang="zh-CN" altLang="en-US" sz="3200" b="1">
              <a:solidFill>
                <a:srgbClr val="FF0000"/>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blinds(horizontal)">
                                      <p:cBhvr>
                                        <p:cTn id="7"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43009"/>
          <p:cNvSpPr>
            <a:spLocks noGrp="1" noRot="1"/>
          </p:cNvSpPr>
          <p:nvPr>
            <p:ph type="title"/>
          </p:nvPr>
        </p:nvSpPr>
        <p:spPr>
          <a:xfrm>
            <a:off x="250825" y="188913"/>
            <a:ext cx="8540750" cy="1143000"/>
          </a:xfrm>
        </p:spPr>
        <p:txBody>
          <a:bodyPr wrap="square" lIns="91440" tIns="45720" rIns="91440" bIns="45720" anchor="ctr"/>
          <a:p>
            <a:pPr algn="l"/>
            <a:r>
              <a:rPr lang="zh-CN" altLang="en-US" dirty="0"/>
              <a:t>1.3 软件测试的概念</a:t>
            </a:r>
            <a:endParaRPr lang="zh-CN" altLang="en-US" dirty="0"/>
          </a:p>
        </p:txBody>
      </p:sp>
      <p:sp>
        <p:nvSpPr>
          <p:cNvPr id="65538" name="矩形 43010"/>
          <p:cNvSpPr>
            <a:spLocks noRot="1"/>
          </p:cNvSpPr>
          <p:nvPr/>
        </p:nvSpPr>
        <p:spPr>
          <a:xfrm>
            <a:off x="323850" y="1052513"/>
            <a:ext cx="8424863" cy="5616575"/>
          </a:xfrm>
          <a:prstGeom prst="rect">
            <a:avLst/>
          </a:prstGeom>
          <a:noFill/>
          <a:ln w="9525">
            <a:noFill/>
          </a:ln>
        </p:spPr>
        <p:txBody>
          <a:bodyPr anchor="t"/>
          <a:p>
            <a:pPr marL="571500" indent="-571500">
              <a:lnSpc>
                <a:spcPct val="110000"/>
              </a:lnSpc>
              <a:spcBef>
                <a:spcPct val="5000"/>
              </a:spcBef>
              <a:spcAft>
                <a:spcPct val="5000"/>
              </a:spcAft>
              <a:buClr>
                <a:srgbClr val="CC0066"/>
              </a:buClr>
              <a:buSzPct val="70000"/>
            </a:pPr>
            <a:r>
              <a:rPr lang="en-US" altLang="zh-CN" sz="4000" b="1" dirty="0">
                <a:solidFill>
                  <a:srgbClr val="FF3300"/>
                </a:solidFill>
                <a:latin typeface="Times New Roman" panose="02020603050405020304" pitchFamily="2" charset="0"/>
                <a:ea typeface="华文行楷" panose="02010800040101010101" pitchFamily="2" charset="-122"/>
              </a:rPr>
              <a:t>2. </a:t>
            </a:r>
            <a:r>
              <a:rPr lang="zh-CN" altLang="en-US" sz="4000" b="1" dirty="0">
                <a:solidFill>
                  <a:srgbClr val="FF3300"/>
                </a:solidFill>
                <a:latin typeface="Arial" panose="020B0604020202020204" pitchFamily="34" charset="0"/>
                <a:ea typeface="华文行楷" panose="02010800040101010101" pitchFamily="2" charset="-122"/>
              </a:rPr>
              <a:t>软件测试的目的</a:t>
            </a:r>
            <a:endParaRPr lang="zh-CN" altLang="en-US" sz="4000" b="1" dirty="0">
              <a:solidFill>
                <a:srgbClr val="FF3300"/>
              </a:solidFill>
              <a:latin typeface="Arial" panose="020B0604020202020204" pitchFamily="34" charset="0"/>
              <a:ea typeface="华文行楷" panose="02010800040101010101" pitchFamily="2" charset="-122"/>
            </a:endParaRPr>
          </a:p>
        </p:txBody>
      </p:sp>
      <p:sp>
        <p:nvSpPr>
          <p:cNvPr id="86020" name="圆角矩形 11"/>
          <p:cNvSpPr/>
          <p:nvPr/>
        </p:nvSpPr>
        <p:spPr>
          <a:xfrm>
            <a:off x="6111875" y="3384550"/>
            <a:ext cx="2643188" cy="2643188"/>
          </a:xfrm>
          <a:prstGeom prst="roundRect">
            <a:avLst>
              <a:gd name="adj" fmla="val 16667"/>
            </a:avLst>
          </a:prstGeom>
          <a:solidFill>
            <a:srgbClr val="FFFFFF"/>
          </a:solidFill>
          <a:ln w="25400" cap="flat" cmpd="sng">
            <a:solidFill>
              <a:srgbClr val="C0504D"/>
            </a:solidFill>
            <a:prstDash val="solid"/>
            <a:round/>
            <a:headEnd type="none" w="med" len="med"/>
            <a:tailEnd type="none" w="med" len="med"/>
          </a:ln>
        </p:spPr>
        <p:txBody>
          <a:bodyPr anchor="ctr"/>
          <a:p>
            <a:pPr algn="ctr" latinLnBrk="1"/>
            <a:endParaRPr lang="zh-CN" altLang="en-US" sz="1600" dirty="0">
              <a:solidFill>
                <a:srgbClr val="000000"/>
              </a:solidFill>
              <a:latin typeface="楷体" panose="02010609060101010101" pitchFamily="49" charset="-122"/>
              <a:ea typeface="楷体" panose="02010609060101010101" pitchFamily="49" charset="-122"/>
            </a:endParaRPr>
          </a:p>
        </p:txBody>
      </p:sp>
      <p:sp>
        <p:nvSpPr>
          <p:cNvPr id="86021" name="圆角矩形 12"/>
          <p:cNvSpPr/>
          <p:nvPr/>
        </p:nvSpPr>
        <p:spPr>
          <a:xfrm>
            <a:off x="2754313" y="4241800"/>
            <a:ext cx="2643187" cy="2500313"/>
          </a:xfrm>
          <a:prstGeom prst="roundRect">
            <a:avLst>
              <a:gd name="adj" fmla="val 16667"/>
            </a:avLst>
          </a:prstGeom>
          <a:solidFill>
            <a:srgbClr val="FFFFFF"/>
          </a:solidFill>
          <a:ln w="25400" cap="flat" cmpd="sng">
            <a:solidFill>
              <a:srgbClr val="C0504D"/>
            </a:solidFill>
            <a:prstDash val="solid"/>
            <a:round/>
            <a:headEnd type="none" w="med" len="med"/>
            <a:tailEnd type="none" w="med" len="med"/>
          </a:ln>
        </p:spPr>
        <p:txBody>
          <a:bodyPr anchor="ctr"/>
          <a:p>
            <a:pPr algn="ctr" latinLnBrk="1"/>
            <a:endParaRPr lang="zh-CN" altLang="en-US" sz="1600" dirty="0">
              <a:solidFill>
                <a:srgbClr val="000000"/>
              </a:solidFill>
              <a:latin typeface="楷体" panose="02010609060101010101" pitchFamily="49" charset="-122"/>
              <a:ea typeface="楷体" panose="02010609060101010101" pitchFamily="49" charset="-122"/>
            </a:endParaRPr>
          </a:p>
        </p:txBody>
      </p:sp>
      <p:sp>
        <p:nvSpPr>
          <p:cNvPr id="86022" name="圆角矩形 13"/>
          <p:cNvSpPr/>
          <p:nvPr/>
        </p:nvSpPr>
        <p:spPr>
          <a:xfrm>
            <a:off x="2825750" y="1384300"/>
            <a:ext cx="2428875" cy="2500313"/>
          </a:xfrm>
          <a:prstGeom prst="roundRect">
            <a:avLst>
              <a:gd name="adj" fmla="val 16667"/>
            </a:avLst>
          </a:prstGeom>
          <a:solidFill>
            <a:srgbClr val="FFFFFF"/>
          </a:solidFill>
          <a:ln w="25400" cap="flat" cmpd="sng">
            <a:solidFill>
              <a:srgbClr val="C0504D"/>
            </a:solidFill>
            <a:prstDash val="solid"/>
            <a:round/>
            <a:headEnd type="none" w="med" len="med"/>
            <a:tailEnd type="none" w="med" len="med"/>
          </a:ln>
        </p:spPr>
        <p:txBody>
          <a:bodyPr anchor="ctr"/>
          <a:p>
            <a:pPr algn="ctr" latinLnBrk="1"/>
            <a:endParaRPr lang="zh-CN" altLang="en-US" sz="1600" dirty="0">
              <a:solidFill>
                <a:srgbClr val="000000"/>
              </a:solidFill>
              <a:latin typeface="楷体" panose="02010609060101010101" pitchFamily="49" charset="-122"/>
              <a:ea typeface="楷体" panose="02010609060101010101" pitchFamily="49" charset="-122"/>
            </a:endParaRPr>
          </a:p>
        </p:txBody>
      </p:sp>
      <p:pic>
        <p:nvPicPr>
          <p:cNvPr id="64518" name="Object 3"/>
          <p:cNvPicPr/>
          <p:nvPr/>
        </p:nvPicPr>
        <p:blipFill>
          <a:blip r:embed="rId1"/>
          <a:stretch>
            <a:fillRect/>
          </a:stretch>
        </p:blipFill>
        <p:spPr>
          <a:xfrm>
            <a:off x="3208338" y="2119313"/>
            <a:ext cx="1760537" cy="1693862"/>
          </a:xfrm>
          <a:prstGeom prst="rect">
            <a:avLst/>
          </a:prstGeom>
          <a:noFill/>
          <a:ln w="9525">
            <a:noFill/>
          </a:ln>
        </p:spPr>
      </p:pic>
      <p:sp>
        <p:nvSpPr>
          <p:cNvPr id="16" name="Rectangle 4"/>
          <p:cNvSpPr>
            <a:spLocks noChangeArrowheads="1"/>
          </p:cNvSpPr>
          <p:nvPr/>
        </p:nvSpPr>
        <p:spPr bwMode="auto">
          <a:xfrm>
            <a:off x="3040063" y="1527175"/>
            <a:ext cx="2065338" cy="457200"/>
          </a:xfrm>
          <a:prstGeom prst="rect">
            <a:avLst/>
          </a:prstGeom>
          <a:solidFill>
            <a:sysClr val="window" lastClr="FFFFFF"/>
          </a:solidFill>
          <a:ln w="25400" cap="flat" cmpd="sng" algn="ctr">
            <a:noFill/>
            <a:prstDash val="solid"/>
          </a:ln>
          <a:effectLst/>
        </p:spPr>
        <p:txBody>
          <a:bodyPr lIns="92075" tIns="46038" rIns="92075" bIns="46038"/>
          <a:p>
            <a:pPr algn="ctr" eaLnBrk="0" fontAlgn="base" hangingPunct="0"/>
            <a:r>
              <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cs typeface="+mn-cs"/>
              </a:rPr>
              <a:t>验证用户需求</a:t>
            </a:r>
            <a:endPar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endParaRPr>
          </a:p>
        </p:txBody>
      </p:sp>
      <p:pic>
        <p:nvPicPr>
          <p:cNvPr id="64520" name="Object 5"/>
          <p:cNvPicPr/>
          <p:nvPr/>
        </p:nvPicPr>
        <p:blipFill>
          <a:blip r:embed="rId2"/>
          <a:stretch>
            <a:fillRect/>
          </a:stretch>
        </p:blipFill>
        <p:spPr>
          <a:xfrm>
            <a:off x="2825750" y="4313238"/>
            <a:ext cx="2509838" cy="1946275"/>
          </a:xfrm>
          <a:prstGeom prst="rect">
            <a:avLst/>
          </a:prstGeom>
          <a:noFill/>
          <a:ln w="9525">
            <a:noFill/>
          </a:ln>
        </p:spPr>
      </p:pic>
      <p:sp>
        <p:nvSpPr>
          <p:cNvPr id="18" name="Rectangle 6"/>
          <p:cNvSpPr>
            <a:spLocks noChangeArrowheads="1"/>
          </p:cNvSpPr>
          <p:nvPr/>
        </p:nvSpPr>
        <p:spPr bwMode="auto">
          <a:xfrm>
            <a:off x="2968625" y="6099175"/>
            <a:ext cx="2081213" cy="457200"/>
          </a:xfrm>
          <a:prstGeom prst="rect">
            <a:avLst/>
          </a:prstGeom>
          <a:solidFill>
            <a:sysClr val="window" lastClr="FFFFFF"/>
          </a:solidFill>
          <a:ln w="25400" cap="flat" cmpd="sng" algn="ctr">
            <a:noFill/>
            <a:prstDash val="solid"/>
          </a:ln>
          <a:effectLst/>
        </p:spPr>
        <p:txBody>
          <a:bodyPr lIns="92075" tIns="46038" rIns="92075" bIns="46038"/>
          <a:p>
            <a:pPr algn="ctr" eaLnBrk="0" fontAlgn="base" hangingPunct="0"/>
            <a:r>
              <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cs typeface="+mn-cs"/>
              </a:rPr>
              <a:t>发现软件缺陷</a:t>
            </a:r>
            <a:endPar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endParaRPr>
          </a:p>
        </p:txBody>
      </p:sp>
      <p:grpSp>
        <p:nvGrpSpPr>
          <p:cNvPr id="86027" name="组合 18"/>
          <p:cNvGrpSpPr/>
          <p:nvPr/>
        </p:nvGrpSpPr>
        <p:grpSpPr>
          <a:xfrm>
            <a:off x="6540500" y="3492500"/>
            <a:ext cx="1714500" cy="1954213"/>
            <a:chOff x="2712379" y="4000499"/>
            <a:chExt cx="1713395" cy="1952965"/>
          </a:xfrm>
        </p:grpSpPr>
        <p:grpSp>
          <p:nvGrpSpPr>
            <p:cNvPr id="24" name="Group 8"/>
            <p:cNvGrpSpPr/>
            <p:nvPr/>
          </p:nvGrpSpPr>
          <p:grpSpPr bwMode="auto">
            <a:xfrm>
              <a:off x="2846326" y="4000499"/>
              <a:ext cx="939856" cy="322359"/>
              <a:chOff x="2483" y="1862"/>
              <a:chExt cx="683" cy="343"/>
            </a:xfrm>
            <a:solidFill>
              <a:sysClr val="windowText" lastClr="000000"/>
            </a:solidFill>
          </p:grpSpPr>
          <p:sp>
            <p:nvSpPr>
              <p:cNvPr id="32" name="Freeform 9"/>
              <p:cNvSpPr/>
              <p:nvPr/>
            </p:nvSpPr>
            <p:spPr bwMode="auto">
              <a:xfrm>
                <a:off x="2728" y="1983"/>
                <a:ext cx="229" cy="222"/>
              </a:xfrm>
              <a:custGeom>
                <a:avLst/>
                <a:gdLst/>
                <a:ahLst/>
                <a:cxnLst>
                  <a:cxn ang="0">
                    <a:pos x="74" y="154"/>
                  </a:cxn>
                  <a:cxn ang="0">
                    <a:pos x="77" y="127"/>
                  </a:cxn>
                  <a:cxn ang="0">
                    <a:pos x="61" y="105"/>
                  </a:cxn>
                  <a:cxn ang="0">
                    <a:pos x="34" y="87"/>
                  </a:cxn>
                  <a:cxn ang="0">
                    <a:pos x="0" y="60"/>
                  </a:cxn>
                  <a:cxn ang="0">
                    <a:pos x="3" y="42"/>
                  </a:cxn>
                  <a:cxn ang="0">
                    <a:pos x="26" y="19"/>
                  </a:cxn>
                  <a:cxn ang="0">
                    <a:pos x="69" y="4"/>
                  </a:cxn>
                  <a:cxn ang="0">
                    <a:pos x="107" y="0"/>
                  </a:cxn>
                  <a:cxn ang="0">
                    <a:pos x="147" y="3"/>
                  </a:cxn>
                  <a:cxn ang="0">
                    <a:pos x="173" y="10"/>
                  </a:cxn>
                  <a:cxn ang="0">
                    <a:pos x="208" y="22"/>
                  </a:cxn>
                  <a:cxn ang="0">
                    <a:pos x="228" y="42"/>
                  </a:cxn>
                  <a:cxn ang="0">
                    <a:pos x="221" y="62"/>
                  </a:cxn>
                  <a:cxn ang="0">
                    <a:pos x="193" y="79"/>
                  </a:cxn>
                  <a:cxn ang="0">
                    <a:pos x="155" y="107"/>
                  </a:cxn>
                  <a:cxn ang="0">
                    <a:pos x="147" y="127"/>
                  </a:cxn>
                  <a:cxn ang="0">
                    <a:pos x="150" y="143"/>
                  </a:cxn>
                  <a:cxn ang="0">
                    <a:pos x="132" y="159"/>
                  </a:cxn>
                  <a:cxn ang="0">
                    <a:pos x="112" y="170"/>
                  </a:cxn>
                  <a:cxn ang="0">
                    <a:pos x="74" y="154"/>
                  </a:cxn>
                </a:cxnLst>
                <a:rect l="0" t="0" r="r" b="b"/>
                <a:pathLst>
                  <a:path w="229" h="171">
                    <a:moveTo>
                      <a:pt x="74" y="154"/>
                    </a:moveTo>
                    <a:lnTo>
                      <a:pt x="77" y="127"/>
                    </a:lnTo>
                    <a:lnTo>
                      <a:pt x="61" y="105"/>
                    </a:lnTo>
                    <a:lnTo>
                      <a:pt x="34" y="87"/>
                    </a:lnTo>
                    <a:lnTo>
                      <a:pt x="0" y="60"/>
                    </a:lnTo>
                    <a:lnTo>
                      <a:pt x="3" y="42"/>
                    </a:lnTo>
                    <a:lnTo>
                      <a:pt x="26" y="19"/>
                    </a:lnTo>
                    <a:lnTo>
                      <a:pt x="69" y="4"/>
                    </a:lnTo>
                    <a:lnTo>
                      <a:pt x="107" y="0"/>
                    </a:lnTo>
                    <a:lnTo>
                      <a:pt x="147" y="3"/>
                    </a:lnTo>
                    <a:lnTo>
                      <a:pt x="173" y="10"/>
                    </a:lnTo>
                    <a:lnTo>
                      <a:pt x="208" y="22"/>
                    </a:lnTo>
                    <a:lnTo>
                      <a:pt x="228" y="42"/>
                    </a:lnTo>
                    <a:lnTo>
                      <a:pt x="221" y="62"/>
                    </a:lnTo>
                    <a:lnTo>
                      <a:pt x="193" y="79"/>
                    </a:lnTo>
                    <a:lnTo>
                      <a:pt x="155" y="107"/>
                    </a:lnTo>
                    <a:lnTo>
                      <a:pt x="147" y="127"/>
                    </a:lnTo>
                    <a:lnTo>
                      <a:pt x="150" y="143"/>
                    </a:lnTo>
                    <a:lnTo>
                      <a:pt x="132" y="159"/>
                    </a:lnTo>
                    <a:lnTo>
                      <a:pt x="112" y="170"/>
                    </a:lnTo>
                    <a:lnTo>
                      <a:pt x="74" y="154"/>
                    </a:lnTo>
                  </a:path>
                </a:pathLst>
              </a:custGeom>
              <a:grpFill/>
              <a:ln w="12700" cap="rnd" cmpd="sng">
                <a:solidFill>
                  <a:srgbClr val="000000"/>
                </a:solidFill>
                <a:prstDash val="solid"/>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10"/>
              <p:cNvSpPr/>
              <p:nvPr/>
            </p:nvSpPr>
            <p:spPr bwMode="auto">
              <a:xfrm>
                <a:off x="2483" y="1973"/>
                <a:ext cx="168" cy="47"/>
              </a:xfrm>
              <a:custGeom>
                <a:avLst/>
                <a:gdLst/>
                <a:ahLst/>
                <a:cxnLst>
                  <a:cxn ang="0">
                    <a:pos x="167" y="33"/>
                  </a:cxn>
                  <a:cxn ang="0">
                    <a:pos x="28" y="22"/>
                  </a:cxn>
                  <a:cxn ang="0">
                    <a:pos x="0" y="11"/>
                  </a:cxn>
                  <a:cxn ang="0">
                    <a:pos x="11" y="1"/>
                  </a:cxn>
                  <a:cxn ang="0">
                    <a:pos x="43" y="0"/>
                  </a:cxn>
                  <a:cxn ang="0">
                    <a:pos x="167" y="33"/>
                  </a:cxn>
                </a:cxnLst>
                <a:rect l="0" t="0" r="r" b="b"/>
                <a:pathLst>
                  <a:path w="168" h="34">
                    <a:moveTo>
                      <a:pt x="167" y="33"/>
                    </a:moveTo>
                    <a:lnTo>
                      <a:pt x="28" y="22"/>
                    </a:lnTo>
                    <a:lnTo>
                      <a:pt x="0" y="11"/>
                    </a:lnTo>
                    <a:lnTo>
                      <a:pt x="11" y="1"/>
                    </a:lnTo>
                    <a:lnTo>
                      <a:pt x="43" y="0"/>
                    </a:lnTo>
                    <a:lnTo>
                      <a:pt x="167" y="33"/>
                    </a:lnTo>
                  </a:path>
                </a:pathLst>
              </a:custGeom>
              <a:grpFill/>
              <a:ln w="9525" cap="rnd">
                <a:no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Freeform 11"/>
              <p:cNvSpPr/>
              <p:nvPr/>
            </p:nvSpPr>
            <p:spPr bwMode="auto">
              <a:xfrm>
                <a:off x="2650" y="1878"/>
                <a:ext cx="75" cy="71"/>
              </a:xfrm>
              <a:custGeom>
                <a:avLst/>
                <a:gdLst/>
                <a:ahLst/>
                <a:cxnLst>
                  <a:cxn ang="0">
                    <a:pos x="74" y="54"/>
                  </a:cxn>
                  <a:cxn ang="0">
                    <a:pos x="0" y="20"/>
                  </a:cxn>
                  <a:cxn ang="0">
                    <a:pos x="8" y="6"/>
                  </a:cxn>
                  <a:cxn ang="0">
                    <a:pos x="43" y="0"/>
                  </a:cxn>
                  <a:cxn ang="0">
                    <a:pos x="63" y="11"/>
                  </a:cxn>
                  <a:cxn ang="0">
                    <a:pos x="74" y="54"/>
                  </a:cxn>
                </a:cxnLst>
                <a:rect l="0" t="0" r="r" b="b"/>
                <a:pathLst>
                  <a:path w="75" h="55">
                    <a:moveTo>
                      <a:pt x="74" y="54"/>
                    </a:moveTo>
                    <a:lnTo>
                      <a:pt x="0" y="20"/>
                    </a:lnTo>
                    <a:lnTo>
                      <a:pt x="8" y="6"/>
                    </a:lnTo>
                    <a:lnTo>
                      <a:pt x="43" y="0"/>
                    </a:lnTo>
                    <a:lnTo>
                      <a:pt x="63" y="11"/>
                    </a:lnTo>
                    <a:lnTo>
                      <a:pt x="74" y="54"/>
                    </a:lnTo>
                  </a:path>
                </a:pathLst>
              </a:custGeom>
              <a:grpFill/>
              <a:ln w="9525" cap="rnd">
                <a:no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12"/>
              <p:cNvSpPr/>
              <p:nvPr/>
            </p:nvSpPr>
            <p:spPr bwMode="auto">
              <a:xfrm>
                <a:off x="2886" y="1862"/>
                <a:ext cx="64" cy="85"/>
              </a:xfrm>
              <a:custGeom>
                <a:avLst/>
                <a:gdLst/>
                <a:ahLst/>
                <a:cxnLst>
                  <a:cxn ang="0">
                    <a:pos x="9" y="65"/>
                  </a:cxn>
                  <a:cxn ang="0">
                    <a:pos x="0" y="17"/>
                  </a:cxn>
                  <a:cxn ang="0">
                    <a:pos x="34" y="0"/>
                  </a:cxn>
                  <a:cxn ang="0">
                    <a:pos x="63" y="7"/>
                  </a:cxn>
                  <a:cxn ang="0">
                    <a:pos x="58" y="20"/>
                  </a:cxn>
                  <a:cxn ang="0">
                    <a:pos x="9" y="65"/>
                  </a:cxn>
                </a:cxnLst>
                <a:rect l="0" t="0" r="r" b="b"/>
                <a:pathLst>
                  <a:path w="64" h="66">
                    <a:moveTo>
                      <a:pt x="9" y="65"/>
                    </a:moveTo>
                    <a:lnTo>
                      <a:pt x="0" y="17"/>
                    </a:lnTo>
                    <a:lnTo>
                      <a:pt x="34" y="0"/>
                    </a:lnTo>
                    <a:lnTo>
                      <a:pt x="63" y="7"/>
                    </a:lnTo>
                    <a:lnTo>
                      <a:pt x="58" y="20"/>
                    </a:lnTo>
                    <a:lnTo>
                      <a:pt x="9" y="65"/>
                    </a:lnTo>
                  </a:path>
                </a:pathLst>
              </a:custGeom>
              <a:grpFill/>
              <a:ln w="9525" cap="rnd">
                <a:no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13"/>
              <p:cNvSpPr/>
              <p:nvPr/>
            </p:nvSpPr>
            <p:spPr bwMode="auto">
              <a:xfrm>
                <a:off x="3015" y="1918"/>
                <a:ext cx="151" cy="54"/>
              </a:xfrm>
              <a:custGeom>
                <a:avLst/>
                <a:gdLst/>
                <a:ahLst/>
                <a:cxnLst>
                  <a:cxn ang="0">
                    <a:pos x="0" y="41"/>
                  </a:cxn>
                  <a:cxn ang="0">
                    <a:pos x="111" y="0"/>
                  </a:cxn>
                  <a:cxn ang="0">
                    <a:pos x="150" y="8"/>
                  </a:cxn>
                  <a:cxn ang="0">
                    <a:pos x="147" y="22"/>
                  </a:cxn>
                  <a:cxn ang="0">
                    <a:pos x="127" y="28"/>
                  </a:cxn>
                  <a:cxn ang="0">
                    <a:pos x="0" y="41"/>
                  </a:cxn>
                </a:cxnLst>
                <a:rect l="0" t="0" r="r" b="b"/>
                <a:pathLst>
                  <a:path w="151" h="42">
                    <a:moveTo>
                      <a:pt x="0" y="41"/>
                    </a:moveTo>
                    <a:lnTo>
                      <a:pt x="111" y="0"/>
                    </a:lnTo>
                    <a:lnTo>
                      <a:pt x="150" y="8"/>
                    </a:lnTo>
                    <a:lnTo>
                      <a:pt x="147" y="22"/>
                    </a:lnTo>
                    <a:lnTo>
                      <a:pt x="127" y="28"/>
                    </a:lnTo>
                    <a:lnTo>
                      <a:pt x="0" y="41"/>
                    </a:lnTo>
                  </a:path>
                </a:pathLst>
              </a:custGeom>
              <a:grpFill/>
              <a:ln w="9525" cap="rnd">
                <a:no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65548" name="Group 14"/>
            <p:cNvGrpSpPr/>
            <p:nvPr/>
          </p:nvGrpSpPr>
          <p:grpSpPr>
            <a:xfrm>
              <a:off x="2712379" y="4133022"/>
              <a:ext cx="1713395" cy="1820442"/>
              <a:chOff x="1968" y="2344"/>
              <a:chExt cx="1247" cy="1496"/>
            </a:xfrm>
          </p:grpSpPr>
          <p:sp>
            <p:nvSpPr>
              <p:cNvPr id="65549" name="Freeform 15"/>
              <p:cNvSpPr/>
              <p:nvPr/>
            </p:nvSpPr>
            <p:spPr>
              <a:xfrm>
                <a:off x="2193" y="2591"/>
                <a:ext cx="627" cy="261"/>
              </a:xfrm>
              <a:custGeom>
                <a:avLst/>
                <a:gdLst/>
                <a:ahLst/>
                <a:cxnLst>
                  <a:cxn ang="0">
                    <a:pos x="409" y="75"/>
                  </a:cxn>
                  <a:cxn ang="0">
                    <a:pos x="332" y="26"/>
                  </a:cxn>
                  <a:cxn ang="0">
                    <a:pos x="254" y="0"/>
                  </a:cxn>
                  <a:cxn ang="0">
                    <a:pos x="162" y="0"/>
                  </a:cxn>
                  <a:cxn ang="0">
                    <a:pos x="61" y="16"/>
                  </a:cxn>
                  <a:cxn ang="0">
                    <a:pos x="15" y="45"/>
                  </a:cxn>
                  <a:cxn ang="0">
                    <a:pos x="0" y="84"/>
                  </a:cxn>
                  <a:cxn ang="0">
                    <a:pos x="15" y="137"/>
                  </a:cxn>
                  <a:cxn ang="0">
                    <a:pos x="77" y="195"/>
                  </a:cxn>
                  <a:cxn ang="0">
                    <a:pos x="185" y="234"/>
                  </a:cxn>
                  <a:cxn ang="0">
                    <a:pos x="270" y="253"/>
                  </a:cxn>
                  <a:cxn ang="0">
                    <a:pos x="355" y="260"/>
                  </a:cxn>
                  <a:cxn ang="0">
                    <a:pos x="424" y="250"/>
                  </a:cxn>
                  <a:cxn ang="0">
                    <a:pos x="463" y="234"/>
                  </a:cxn>
                  <a:cxn ang="0">
                    <a:pos x="487" y="195"/>
                  </a:cxn>
                  <a:cxn ang="0">
                    <a:pos x="479" y="149"/>
                  </a:cxn>
                  <a:cxn ang="0">
                    <a:pos x="455" y="111"/>
                  </a:cxn>
                  <a:cxn ang="0">
                    <a:pos x="610" y="75"/>
                  </a:cxn>
                  <a:cxn ang="0">
                    <a:pos x="626" y="59"/>
                  </a:cxn>
                  <a:cxn ang="0">
                    <a:pos x="610" y="52"/>
                  </a:cxn>
                  <a:cxn ang="0">
                    <a:pos x="440" y="94"/>
                  </a:cxn>
                  <a:cxn ang="0">
                    <a:pos x="409" y="75"/>
                  </a:cxn>
                </a:cxnLst>
                <a:pathLst>
                  <a:path w="627" h="261">
                    <a:moveTo>
                      <a:pt x="409" y="75"/>
                    </a:moveTo>
                    <a:lnTo>
                      <a:pt x="332" y="26"/>
                    </a:lnTo>
                    <a:lnTo>
                      <a:pt x="254" y="0"/>
                    </a:lnTo>
                    <a:lnTo>
                      <a:pt x="162" y="0"/>
                    </a:lnTo>
                    <a:lnTo>
                      <a:pt x="61" y="16"/>
                    </a:lnTo>
                    <a:lnTo>
                      <a:pt x="15" y="45"/>
                    </a:lnTo>
                    <a:lnTo>
                      <a:pt x="0" y="84"/>
                    </a:lnTo>
                    <a:lnTo>
                      <a:pt x="15" y="137"/>
                    </a:lnTo>
                    <a:lnTo>
                      <a:pt x="77" y="195"/>
                    </a:lnTo>
                    <a:lnTo>
                      <a:pt x="185" y="234"/>
                    </a:lnTo>
                    <a:lnTo>
                      <a:pt x="270" y="253"/>
                    </a:lnTo>
                    <a:lnTo>
                      <a:pt x="355" y="260"/>
                    </a:lnTo>
                    <a:lnTo>
                      <a:pt x="424" y="250"/>
                    </a:lnTo>
                    <a:lnTo>
                      <a:pt x="463" y="234"/>
                    </a:lnTo>
                    <a:lnTo>
                      <a:pt x="487" y="195"/>
                    </a:lnTo>
                    <a:lnTo>
                      <a:pt x="479" y="149"/>
                    </a:lnTo>
                    <a:lnTo>
                      <a:pt x="455" y="111"/>
                    </a:lnTo>
                    <a:lnTo>
                      <a:pt x="610" y="75"/>
                    </a:lnTo>
                    <a:lnTo>
                      <a:pt x="626" y="59"/>
                    </a:lnTo>
                    <a:lnTo>
                      <a:pt x="610" y="52"/>
                    </a:lnTo>
                    <a:lnTo>
                      <a:pt x="440" y="94"/>
                    </a:lnTo>
                    <a:lnTo>
                      <a:pt x="409" y="75"/>
                    </a:lnTo>
                  </a:path>
                </a:pathLst>
              </a:custGeom>
              <a:solidFill>
                <a:srgbClr val="000000"/>
              </a:solidFill>
              <a:ln w="9525">
                <a:noFill/>
              </a:ln>
            </p:spPr>
            <p:txBody>
              <a:bodyPr/>
              <a:p>
                <a:endParaRPr lang="zh-CN" altLang="en-US"/>
              </a:p>
            </p:txBody>
          </p:sp>
          <p:sp>
            <p:nvSpPr>
              <p:cNvPr id="65550" name="Freeform 16"/>
              <p:cNvSpPr/>
              <p:nvPr/>
            </p:nvSpPr>
            <p:spPr>
              <a:xfrm>
                <a:off x="2642" y="2344"/>
                <a:ext cx="558" cy="582"/>
              </a:xfrm>
              <a:custGeom>
                <a:avLst/>
                <a:gdLst/>
                <a:ahLst/>
                <a:cxnLst>
                  <a:cxn ang="0">
                    <a:pos x="154" y="491"/>
                  </a:cxn>
                  <a:cxn ang="0">
                    <a:pos x="53" y="523"/>
                  </a:cxn>
                  <a:cxn ang="0">
                    <a:pos x="23" y="533"/>
                  </a:cxn>
                  <a:cxn ang="0">
                    <a:pos x="0" y="556"/>
                  </a:cxn>
                  <a:cxn ang="0">
                    <a:pos x="30" y="578"/>
                  </a:cxn>
                  <a:cxn ang="0">
                    <a:pos x="61" y="581"/>
                  </a:cxn>
                  <a:cxn ang="0">
                    <a:pos x="154" y="569"/>
                  </a:cxn>
                  <a:cxn ang="0">
                    <a:pos x="294" y="523"/>
                  </a:cxn>
                  <a:cxn ang="0">
                    <a:pos x="418" y="468"/>
                  </a:cxn>
                  <a:cxn ang="0">
                    <a:pos x="549" y="406"/>
                  </a:cxn>
                  <a:cxn ang="0">
                    <a:pos x="557" y="380"/>
                  </a:cxn>
                  <a:cxn ang="0">
                    <a:pos x="557" y="309"/>
                  </a:cxn>
                  <a:cxn ang="0">
                    <a:pos x="519" y="198"/>
                  </a:cxn>
                  <a:cxn ang="0">
                    <a:pos x="542" y="134"/>
                  </a:cxn>
                  <a:cxn ang="0">
                    <a:pos x="557" y="107"/>
                  </a:cxn>
                  <a:cxn ang="0">
                    <a:pos x="534" y="94"/>
                  </a:cxn>
                  <a:cxn ang="0">
                    <a:pos x="479" y="81"/>
                  </a:cxn>
                  <a:cxn ang="0">
                    <a:pos x="441" y="72"/>
                  </a:cxn>
                  <a:cxn ang="0">
                    <a:pos x="464" y="13"/>
                  </a:cxn>
                  <a:cxn ang="0">
                    <a:pos x="448" y="0"/>
                  </a:cxn>
                  <a:cxn ang="0">
                    <a:pos x="418" y="4"/>
                  </a:cxn>
                  <a:cxn ang="0">
                    <a:pos x="402" y="78"/>
                  </a:cxn>
                  <a:cxn ang="0">
                    <a:pos x="387" y="98"/>
                  </a:cxn>
                  <a:cxn ang="0">
                    <a:pos x="380" y="110"/>
                  </a:cxn>
                  <a:cxn ang="0">
                    <a:pos x="317" y="101"/>
                  </a:cxn>
                  <a:cxn ang="0">
                    <a:pos x="271" y="101"/>
                  </a:cxn>
                  <a:cxn ang="0">
                    <a:pos x="271" y="114"/>
                  </a:cxn>
                  <a:cxn ang="0">
                    <a:pos x="301" y="124"/>
                  </a:cxn>
                  <a:cxn ang="0">
                    <a:pos x="357" y="124"/>
                  </a:cxn>
                  <a:cxn ang="0">
                    <a:pos x="395" y="137"/>
                  </a:cxn>
                  <a:cxn ang="0">
                    <a:pos x="425" y="159"/>
                  </a:cxn>
                  <a:cxn ang="0">
                    <a:pos x="456" y="195"/>
                  </a:cxn>
                  <a:cxn ang="0">
                    <a:pos x="479" y="267"/>
                  </a:cxn>
                  <a:cxn ang="0">
                    <a:pos x="479" y="331"/>
                  </a:cxn>
                  <a:cxn ang="0">
                    <a:pos x="464" y="384"/>
                  </a:cxn>
                  <a:cxn ang="0">
                    <a:pos x="433" y="406"/>
                  </a:cxn>
                  <a:cxn ang="0">
                    <a:pos x="324" y="439"/>
                  </a:cxn>
                  <a:cxn ang="0">
                    <a:pos x="208" y="468"/>
                  </a:cxn>
                  <a:cxn ang="0">
                    <a:pos x="154" y="491"/>
                  </a:cxn>
                </a:cxnLst>
                <a:pathLst>
                  <a:path w="558" h="582">
                    <a:moveTo>
                      <a:pt x="154" y="491"/>
                    </a:moveTo>
                    <a:lnTo>
                      <a:pt x="53" y="523"/>
                    </a:lnTo>
                    <a:lnTo>
                      <a:pt x="23" y="533"/>
                    </a:lnTo>
                    <a:lnTo>
                      <a:pt x="0" y="556"/>
                    </a:lnTo>
                    <a:lnTo>
                      <a:pt x="30" y="578"/>
                    </a:lnTo>
                    <a:lnTo>
                      <a:pt x="61" y="581"/>
                    </a:lnTo>
                    <a:lnTo>
                      <a:pt x="154" y="569"/>
                    </a:lnTo>
                    <a:lnTo>
                      <a:pt x="294" y="523"/>
                    </a:lnTo>
                    <a:lnTo>
                      <a:pt x="418" y="468"/>
                    </a:lnTo>
                    <a:lnTo>
                      <a:pt x="549" y="406"/>
                    </a:lnTo>
                    <a:lnTo>
                      <a:pt x="557" y="380"/>
                    </a:lnTo>
                    <a:lnTo>
                      <a:pt x="557" y="309"/>
                    </a:lnTo>
                    <a:lnTo>
                      <a:pt x="519" y="198"/>
                    </a:lnTo>
                    <a:lnTo>
                      <a:pt x="542" y="134"/>
                    </a:lnTo>
                    <a:lnTo>
                      <a:pt x="557" y="107"/>
                    </a:lnTo>
                    <a:lnTo>
                      <a:pt x="534" y="94"/>
                    </a:lnTo>
                    <a:lnTo>
                      <a:pt x="479" y="81"/>
                    </a:lnTo>
                    <a:lnTo>
                      <a:pt x="441" y="72"/>
                    </a:lnTo>
                    <a:lnTo>
                      <a:pt x="464" y="13"/>
                    </a:lnTo>
                    <a:lnTo>
                      <a:pt x="448" y="0"/>
                    </a:lnTo>
                    <a:lnTo>
                      <a:pt x="418" y="4"/>
                    </a:lnTo>
                    <a:lnTo>
                      <a:pt x="402" y="78"/>
                    </a:lnTo>
                    <a:lnTo>
                      <a:pt x="387" y="98"/>
                    </a:lnTo>
                    <a:lnTo>
                      <a:pt x="380" y="110"/>
                    </a:lnTo>
                    <a:lnTo>
                      <a:pt x="317" y="101"/>
                    </a:lnTo>
                    <a:lnTo>
                      <a:pt x="271" y="101"/>
                    </a:lnTo>
                    <a:lnTo>
                      <a:pt x="271" y="114"/>
                    </a:lnTo>
                    <a:lnTo>
                      <a:pt x="301" y="124"/>
                    </a:lnTo>
                    <a:lnTo>
                      <a:pt x="357" y="124"/>
                    </a:lnTo>
                    <a:lnTo>
                      <a:pt x="395" y="137"/>
                    </a:lnTo>
                    <a:lnTo>
                      <a:pt x="425" y="159"/>
                    </a:lnTo>
                    <a:lnTo>
                      <a:pt x="456" y="195"/>
                    </a:lnTo>
                    <a:lnTo>
                      <a:pt x="479" y="267"/>
                    </a:lnTo>
                    <a:lnTo>
                      <a:pt x="479" y="331"/>
                    </a:lnTo>
                    <a:lnTo>
                      <a:pt x="464" y="384"/>
                    </a:lnTo>
                    <a:lnTo>
                      <a:pt x="433" y="406"/>
                    </a:lnTo>
                    <a:lnTo>
                      <a:pt x="324" y="439"/>
                    </a:lnTo>
                    <a:lnTo>
                      <a:pt x="208" y="468"/>
                    </a:lnTo>
                    <a:lnTo>
                      <a:pt x="154" y="491"/>
                    </a:lnTo>
                  </a:path>
                </a:pathLst>
              </a:custGeom>
              <a:solidFill>
                <a:srgbClr val="000000"/>
              </a:solidFill>
              <a:ln w="9525">
                <a:noFill/>
              </a:ln>
            </p:spPr>
            <p:txBody>
              <a:bodyPr/>
              <a:p>
                <a:endParaRPr lang="zh-CN" altLang="en-US"/>
              </a:p>
            </p:txBody>
          </p:sp>
          <p:sp>
            <p:nvSpPr>
              <p:cNvPr id="65551" name="Freeform 17"/>
              <p:cNvSpPr/>
              <p:nvPr/>
            </p:nvSpPr>
            <p:spPr>
              <a:xfrm>
                <a:off x="1968" y="2880"/>
                <a:ext cx="505" cy="352"/>
              </a:xfrm>
              <a:custGeom>
                <a:avLst/>
                <a:gdLst/>
                <a:ahLst/>
                <a:cxnLst>
                  <a:cxn ang="0">
                    <a:pos x="504" y="10"/>
                  </a:cxn>
                  <a:cxn ang="0">
                    <a:pos x="449" y="0"/>
                  </a:cxn>
                  <a:cxn ang="0">
                    <a:pos x="332" y="4"/>
                  </a:cxn>
                  <a:cxn ang="0">
                    <a:pos x="231" y="36"/>
                  </a:cxn>
                  <a:cxn ang="0">
                    <a:pos x="84" y="105"/>
                  </a:cxn>
                  <a:cxn ang="0">
                    <a:pos x="8" y="160"/>
                  </a:cxn>
                  <a:cxn ang="0">
                    <a:pos x="0" y="179"/>
                  </a:cxn>
                  <a:cxn ang="0">
                    <a:pos x="38" y="215"/>
                  </a:cxn>
                  <a:cxn ang="0">
                    <a:pos x="123" y="231"/>
                  </a:cxn>
                  <a:cxn ang="0">
                    <a:pos x="231" y="250"/>
                  </a:cxn>
                  <a:cxn ang="0">
                    <a:pos x="317" y="260"/>
                  </a:cxn>
                  <a:cxn ang="0">
                    <a:pos x="355" y="277"/>
                  </a:cxn>
                  <a:cxn ang="0">
                    <a:pos x="332" y="299"/>
                  </a:cxn>
                  <a:cxn ang="0">
                    <a:pos x="271" y="326"/>
                  </a:cxn>
                  <a:cxn ang="0">
                    <a:pos x="193" y="329"/>
                  </a:cxn>
                  <a:cxn ang="0">
                    <a:pos x="139" y="319"/>
                  </a:cxn>
                  <a:cxn ang="0">
                    <a:pos x="107" y="329"/>
                  </a:cxn>
                  <a:cxn ang="0">
                    <a:pos x="115" y="342"/>
                  </a:cxn>
                  <a:cxn ang="0">
                    <a:pos x="178" y="351"/>
                  </a:cxn>
                  <a:cxn ang="0">
                    <a:pos x="271" y="351"/>
                  </a:cxn>
                  <a:cxn ang="0">
                    <a:pos x="355" y="342"/>
                  </a:cxn>
                  <a:cxn ang="0">
                    <a:pos x="403" y="329"/>
                  </a:cxn>
                  <a:cxn ang="0">
                    <a:pos x="433" y="306"/>
                  </a:cxn>
                  <a:cxn ang="0">
                    <a:pos x="449" y="280"/>
                  </a:cxn>
                  <a:cxn ang="0">
                    <a:pos x="410" y="257"/>
                  </a:cxn>
                  <a:cxn ang="0">
                    <a:pos x="317" y="241"/>
                  </a:cxn>
                  <a:cxn ang="0">
                    <a:pos x="208" y="228"/>
                  </a:cxn>
                  <a:cxn ang="0">
                    <a:pos x="115" y="205"/>
                  </a:cxn>
                  <a:cxn ang="0">
                    <a:pos x="92" y="186"/>
                  </a:cxn>
                  <a:cxn ang="0">
                    <a:pos x="107" y="150"/>
                  </a:cxn>
                  <a:cxn ang="0">
                    <a:pos x="178" y="105"/>
                  </a:cxn>
                  <a:cxn ang="0">
                    <a:pos x="263" y="78"/>
                  </a:cxn>
                  <a:cxn ang="0">
                    <a:pos x="395" y="59"/>
                  </a:cxn>
                  <a:cxn ang="0">
                    <a:pos x="504" y="49"/>
                  </a:cxn>
                  <a:cxn ang="0">
                    <a:pos x="504" y="23"/>
                  </a:cxn>
                  <a:cxn ang="0">
                    <a:pos x="504" y="10"/>
                  </a:cxn>
                </a:cxnLst>
                <a:pathLst>
                  <a:path w="505" h="352">
                    <a:moveTo>
                      <a:pt x="504" y="10"/>
                    </a:moveTo>
                    <a:lnTo>
                      <a:pt x="449" y="0"/>
                    </a:lnTo>
                    <a:lnTo>
                      <a:pt x="332" y="4"/>
                    </a:lnTo>
                    <a:lnTo>
                      <a:pt x="231" y="36"/>
                    </a:lnTo>
                    <a:lnTo>
                      <a:pt x="84" y="105"/>
                    </a:lnTo>
                    <a:lnTo>
                      <a:pt x="8" y="160"/>
                    </a:lnTo>
                    <a:lnTo>
                      <a:pt x="0" y="179"/>
                    </a:lnTo>
                    <a:lnTo>
                      <a:pt x="38" y="215"/>
                    </a:lnTo>
                    <a:lnTo>
                      <a:pt x="123" y="231"/>
                    </a:lnTo>
                    <a:lnTo>
                      <a:pt x="231" y="250"/>
                    </a:lnTo>
                    <a:lnTo>
                      <a:pt x="317" y="260"/>
                    </a:lnTo>
                    <a:lnTo>
                      <a:pt x="355" y="277"/>
                    </a:lnTo>
                    <a:lnTo>
                      <a:pt x="332" y="299"/>
                    </a:lnTo>
                    <a:lnTo>
                      <a:pt x="271" y="326"/>
                    </a:lnTo>
                    <a:lnTo>
                      <a:pt x="193" y="329"/>
                    </a:lnTo>
                    <a:lnTo>
                      <a:pt x="139" y="319"/>
                    </a:lnTo>
                    <a:lnTo>
                      <a:pt x="107" y="329"/>
                    </a:lnTo>
                    <a:lnTo>
                      <a:pt x="115" y="342"/>
                    </a:lnTo>
                    <a:lnTo>
                      <a:pt x="178" y="351"/>
                    </a:lnTo>
                    <a:lnTo>
                      <a:pt x="271" y="351"/>
                    </a:lnTo>
                    <a:lnTo>
                      <a:pt x="355" y="342"/>
                    </a:lnTo>
                    <a:lnTo>
                      <a:pt x="403" y="329"/>
                    </a:lnTo>
                    <a:lnTo>
                      <a:pt x="433" y="306"/>
                    </a:lnTo>
                    <a:lnTo>
                      <a:pt x="449" y="280"/>
                    </a:lnTo>
                    <a:lnTo>
                      <a:pt x="410" y="257"/>
                    </a:lnTo>
                    <a:lnTo>
                      <a:pt x="317" y="241"/>
                    </a:lnTo>
                    <a:lnTo>
                      <a:pt x="208" y="228"/>
                    </a:lnTo>
                    <a:lnTo>
                      <a:pt x="115" y="205"/>
                    </a:lnTo>
                    <a:lnTo>
                      <a:pt x="92" y="186"/>
                    </a:lnTo>
                    <a:lnTo>
                      <a:pt x="107" y="150"/>
                    </a:lnTo>
                    <a:lnTo>
                      <a:pt x="178" y="105"/>
                    </a:lnTo>
                    <a:lnTo>
                      <a:pt x="263" y="78"/>
                    </a:lnTo>
                    <a:lnTo>
                      <a:pt x="395" y="59"/>
                    </a:lnTo>
                    <a:lnTo>
                      <a:pt x="504" y="49"/>
                    </a:lnTo>
                    <a:lnTo>
                      <a:pt x="504" y="23"/>
                    </a:lnTo>
                    <a:lnTo>
                      <a:pt x="504" y="10"/>
                    </a:lnTo>
                  </a:path>
                </a:pathLst>
              </a:custGeom>
              <a:solidFill>
                <a:srgbClr val="000000"/>
              </a:solidFill>
              <a:ln w="9525">
                <a:noFill/>
              </a:ln>
            </p:spPr>
            <p:txBody>
              <a:bodyPr/>
              <a:p>
                <a:endParaRPr lang="zh-CN" altLang="en-US"/>
              </a:p>
            </p:txBody>
          </p:sp>
          <p:sp>
            <p:nvSpPr>
              <p:cNvPr id="29" name="Freeform 18"/>
              <p:cNvSpPr/>
              <p:nvPr/>
            </p:nvSpPr>
            <p:spPr bwMode="auto">
              <a:xfrm>
                <a:off x="2378" y="2865"/>
                <a:ext cx="473" cy="433"/>
              </a:xfrm>
              <a:custGeom>
                <a:avLst/>
                <a:gdLst/>
                <a:ahLst/>
                <a:cxnLst>
                  <a:cxn ang="0">
                    <a:pos x="411" y="137"/>
                  </a:cxn>
                  <a:cxn ang="0">
                    <a:pos x="363" y="56"/>
                  </a:cxn>
                  <a:cxn ang="0">
                    <a:pos x="310" y="16"/>
                  </a:cxn>
                  <a:cxn ang="0">
                    <a:pos x="193" y="0"/>
                  </a:cxn>
                  <a:cxn ang="0">
                    <a:pos x="77" y="7"/>
                  </a:cxn>
                  <a:cxn ang="0">
                    <a:pos x="23" y="49"/>
                  </a:cxn>
                  <a:cxn ang="0">
                    <a:pos x="31" y="101"/>
                  </a:cxn>
                  <a:cxn ang="0">
                    <a:pos x="62" y="185"/>
                  </a:cxn>
                  <a:cxn ang="0">
                    <a:pos x="62" y="260"/>
                  </a:cxn>
                  <a:cxn ang="0">
                    <a:pos x="23" y="325"/>
                  </a:cxn>
                  <a:cxn ang="0">
                    <a:pos x="0" y="361"/>
                  </a:cxn>
                  <a:cxn ang="0">
                    <a:pos x="16" y="393"/>
                  </a:cxn>
                  <a:cxn ang="0">
                    <a:pos x="69" y="410"/>
                  </a:cxn>
                  <a:cxn ang="0">
                    <a:pos x="140" y="426"/>
                  </a:cxn>
                  <a:cxn ang="0">
                    <a:pos x="209" y="432"/>
                  </a:cxn>
                  <a:cxn ang="0">
                    <a:pos x="294" y="432"/>
                  </a:cxn>
                  <a:cxn ang="0">
                    <a:pos x="395" y="400"/>
                  </a:cxn>
                  <a:cxn ang="0">
                    <a:pos x="472" y="331"/>
                  </a:cxn>
                  <a:cxn ang="0">
                    <a:pos x="464" y="270"/>
                  </a:cxn>
                  <a:cxn ang="0">
                    <a:pos x="418" y="198"/>
                  </a:cxn>
                  <a:cxn ang="0">
                    <a:pos x="411" y="137"/>
                  </a:cxn>
                </a:cxnLst>
                <a:rect l="0" t="0" r="r" b="b"/>
                <a:pathLst>
                  <a:path w="473" h="433">
                    <a:moveTo>
                      <a:pt x="411" y="137"/>
                    </a:moveTo>
                    <a:lnTo>
                      <a:pt x="363" y="56"/>
                    </a:lnTo>
                    <a:lnTo>
                      <a:pt x="310" y="16"/>
                    </a:lnTo>
                    <a:lnTo>
                      <a:pt x="193" y="0"/>
                    </a:lnTo>
                    <a:lnTo>
                      <a:pt x="77" y="7"/>
                    </a:lnTo>
                    <a:lnTo>
                      <a:pt x="23" y="49"/>
                    </a:lnTo>
                    <a:lnTo>
                      <a:pt x="31" y="101"/>
                    </a:lnTo>
                    <a:lnTo>
                      <a:pt x="62" y="185"/>
                    </a:lnTo>
                    <a:lnTo>
                      <a:pt x="62" y="260"/>
                    </a:lnTo>
                    <a:lnTo>
                      <a:pt x="23" y="325"/>
                    </a:lnTo>
                    <a:lnTo>
                      <a:pt x="0" y="361"/>
                    </a:lnTo>
                    <a:lnTo>
                      <a:pt x="16" y="393"/>
                    </a:lnTo>
                    <a:lnTo>
                      <a:pt x="69" y="410"/>
                    </a:lnTo>
                    <a:lnTo>
                      <a:pt x="140" y="426"/>
                    </a:lnTo>
                    <a:lnTo>
                      <a:pt x="209" y="432"/>
                    </a:lnTo>
                    <a:lnTo>
                      <a:pt x="294" y="432"/>
                    </a:lnTo>
                    <a:lnTo>
                      <a:pt x="395" y="400"/>
                    </a:lnTo>
                    <a:lnTo>
                      <a:pt x="472" y="331"/>
                    </a:lnTo>
                    <a:lnTo>
                      <a:pt x="464" y="270"/>
                    </a:lnTo>
                    <a:lnTo>
                      <a:pt x="418" y="198"/>
                    </a:lnTo>
                    <a:lnTo>
                      <a:pt x="411" y="137"/>
                    </a:lnTo>
                  </a:path>
                </a:pathLst>
              </a:custGeom>
              <a:solidFill>
                <a:sysClr val="windowText" lastClr="000000"/>
              </a:solidFill>
              <a:ln w="9525" cap="rnd">
                <a:no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ysClr val="windowText" lastClr="000000"/>
                    </a:solidFill>
                  </a:ln>
                  <a:solidFill>
                    <a:sysClr val="windowText" lastClr="000000"/>
                  </a:solidFill>
                  <a:effectLst/>
                  <a:uLnTx/>
                  <a:uFillTx/>
                  <a:latin typeface="Calibri" panose="020F0502020204030204"/>
                  <a:ea typeface="+mn-ea"/>
                  <a:cs typeface="+mn-cs"/>
                </a:endParaRPr>
              </a:p>
            </p:txBody>
          </p:sp>
          <p:sp>
            <p:nvSpPr>
              <p:cNvPr id="65553" name="Freeform 19"/>
              <p:cNvSpPr/>
              <p:nvPr/>
            </p:nvSpPr>
            <p:spPr>
              <a:xfrm>
                <a:off x="2238" y="3215"/>
                <a:ext cx="359" cy="625"/>
              </a:xfrm>
              <a:custGeom>
                <a:avLst/>
                <a:gdLst/>
                <a:ahLst/>
                <a:cxnLst>
                  <a:cxn ang="0">
                    <a:pos x="341" y="10"/>
                  </a:cxn>
                  <a:cxn ang="0">
                    <a:pos x="249" y="0"/>
                  </a:cxn>
                  <a:cxn ang="0">
                    <a:pos x="194" y="10"/>
                  </a:cxn>
                  <a:cxn ang="0">
                    <a:pos x="171" y="42"/>
                  </a:cxn>
                  <a:cxn ang="0">
                    <a:pos x="194" y="221"/>
                  </a:cxn>
                  <a:cxn ang="0">
                    <a:pos x="194" y="263"/>
                  </a:cxn>
                  <a:cxn ang="0">
                    <a:pos x="163" y="342"/>
                  </a:cxn>
                  <a:cxn ang="0">
                    <a:pos x="156" y="432"/>
                  </a:cxn>
                  <a:cxn ang="0">
                    <a:pos x="171" y="478"/>
                  </a:cxn>
                  <a:cxn ang="0">
                    <a:pos x="156" y="504"/>
                  </a:cxn>
                  <a:cxn ang="0">
                    <a:pos x="47" y="543"/>
                  </a:cxn>
                  <a:cxn ang="0">
                    <a:pos x="0" y="592"/>
                  </a:cxn>
                  <a:cxn ang="0">
                    <a:pos x="9" y="608"/>
                  </a:cxn>
                  <a:cxn ang="0">
                    <a:pos x="93" y="624"/>
                  </a:cxn>
                  <a:cxn ang="0">
                    <a:pos x="116" y="617"/>
                  </a:cxn>
                  <a:cxn ang="0">
                    <a:pos x="125" y="588"/>
                  </a:cxn>
                  <a:cxn ang="0">
                    <a:pos x="148" y="546"/>
                  </a:cxn>
                  <a:cxn ang="0">
                    <a:pos x="186" y="527"/>
                  </a:cxn>
                  <a:cxn ang="0">
                    <a:pos x="232" y="514"/>
                  </a:cxn>
                  <a:cxn ang="0">
                    <a:pos x="272" y="497"/>
                  </a:cxn>
                  <a:cxn ang="0">
                    <a:pos x="280" y="484"/>
                  </a:cxn>
                  <a:cxn ang="0">
                    <a:pos x="257" y="468"/>
                  </a:cxn>
                  <a:cxn ang="0">
                    <a:pos x="232" y="459"/>
                  </a:cxn>
                  <a:cxn ang="0">
                    <a:pos x="217" y="419"/>
                  </a:cxn>
                  <a:cxn ang="0">
                    <a:pos x="232" y="338"/>
                  </a:cxn>
                  <a:cxn ang="0">
                    <a:pos x="287" y="244"/>
                  </a:cxn>
                  <a:cxn ang="0">
                    <a:pos x="341" y="169"/>
                  </a:cxn>
                  <a:cxn ang="0">
                    <a:pos x="358" y="78"/>
                  </a:cxn>
                  <a:cxn ang="0">
                    <a:pos x="341" y="10"/>
                  </a:cxn>
                </a:cxnLst>
                <a:pathLst>
                  <a:path w="359" h="625">
                    <a:moveTo>
                      <a:pt x="341" y="10"/>
                    </a:moveTo>
                    <a:lnTo>
                      <a:pt x="249" y="0"/>
                    </a:lnTo>
                    <a:lnTo>
                      <a:pt x="194" y="10"/>
                    </a:lnTo>
                    <a:lnTo>
                      <a:pt x="171" y="42"/>
                    </a:lnTo>
                    <a:lnTo>
                      <a:pt x="194" y="221"/>
                    </a:lnTo>
                    <a:lnTo>
                      <a:pt x="194" y="263"/>
                    </a:lnTo>
                    <a:lnTo>
                      <a:pt x="163" y="342"/>
                    </a:lnTo>
                    <a:lnTo>
                      <a:pt x="156" y="432"/>
                    </a:lnTo>
                    <a:lnTo>
                      <a:pt x="171" y="478"/>
                    </a:lnTo>
                    <a:lnTo>
                      <a:pt x="156" y="504"/>
                    </a:lnTo>
                    <a:lnTo>
                      <a:pt x="47" y="543"/>
                    </a:lnTo>
                    <a:lnTo>
                      <a:pt x="0" y="592"/>
                    </a:lnTo>
                    <a:lnTo>
                      <a:pt x="9" y="608"/>
                    </a:lnTo>
                    <a:lnTo>
                      <a:pt x="93" y="624"/>
                    </a:lnTo>
                    <a:lnTo>
                      <a:pt x="116" y="617"/>
                    </a:lnTo>
                    <a:lnTo>
                      <a:pt x="125" y="588"/>
                    </a:lnTo>
                    <a:lnTo>
                      <a:pt x="148" y="546"/>
                    </a:lnTo>
                    <a:lnTo>
                      <a:pt x="186" y="527"/>
                    </a:lnTo>
                    <a:lnTo>
                      <a:pt x="232" y="514"/>
                    </a:lnTo>
                    <a:lnTo>
                      <a:pt x="272" y="497"/>
                    </a:lnTo>
                    <a:lnTo>
                      <a:pt x="280" y="484"/>
                    </a:lnTo>
                    <a:lnTo>
                      <a:pt x="257" y="468"/>
                    </a:lnTo>
                    <a:lnTo>
                      <a:pt x="232" y="459"/>
                    </a:lnTo>
                    <a:lnTo>
                      <a:pt x="217" y="419"/>
                    </a:lnTo>
                    <a:lnTo>
                      <a:pt x="232" y="338"/>
                    </a:lnTo>
                    <a:lnTo>
                      <a:pt x="287" y="244"/>
                    </a:lnTo>
                    <a:lnTo>
                      <a:pt x="341" y="169"/>
                    </a:lnTo>
                    <a:lnTo>
                      <a:pt x="358" y="78"/>
                    </a:lnTo>
                    <a:lnTo>
                      <a:pt x="341" y="10"/>
                    </a:lnTo>
                  </a:path>
                </a:pathLst>
              </a:custGeom>
              <a:solidFill>
                <a:srgbClr val="000000"/>
              </a:solidFill>
              <a:ln w="9525">
                <a:noFill/>
              </a:ln>
            </p:spPr>
            <p:txBody>
              <a:bodyPr/>
              <a:p>
                <a:endParaRPr lang="zh-CN" altLang="en-US"/>
              </a:p>
            </p:txBody>
          </p:sp>
          <p:sp>
            <p:nvSpPr>
              <p:cNvPr id="65554" name="Freeform 20"/>
              <p:cNvSpPr/>
              <p:nvPr/>
            </p:nvSpPr>
            <p:spPr>
              <a:xfrm>
                <a:off x="2626" y="3215"/>
                <a:ext cx="589" cy="528"/>
              </a:xfrm>
              <a:custGeom>
                <a:avLst/>
                <a:gdLst/>
                <a:ahLst/>
                <a:cxnLst>
                  <a:cxn ang="0">
                    <a:pos x="193" y="78"/>
                  </a:cxn>
                  <a:cxn ang="0">
                    <a:pos x="178" y="26"/>
                  </a:cxn>
                  <a:cxn ang="0">
                    <a:pos x="109" y="0"/>
                  </a:cxn>
                  <a:cxn ang="0">
                    <a:pos x="8" y="4"/>
                  </a:cxn>
                  <a:cxn ang="0">
                    <a:pos x="0" y="26"/>
                  </a:cxn>
                  <a:cxn ang="0">
                    <a:pos x="8" y="75"/>
                  </a:cxn>
                  <a:cxn ang="0">
                    <a:pos x="62" y="149"/>
                  </a:cxn>
                  <a:cxn ang="0">
                    <a:pos x="102" y="205"/>
                  </a:cxn>
                  <a:cxn ang="0">
                    <a:pos x="147" y="279"/>
                  </a:cxn>
                  <a:cxn ang="0">
                    <a:pos x="163" y="344"/>
                  </a:cxn>
                  <a:cxn ang="0">
                    <a:pos x="163" y="396"/>
                  </a:cxn>
                  <a:cxn ang="0">
                    <a:pos x="140" y="435"/>
                  </a:cxn>
                  <a:cxn ang="0">
                    <a:pos x="117" y="448"/>
                  </a:cxn>
                  <a:cxn ang="0">
                    <a:pos x="117" y="461"/>
                  </a:cxn>
                  <a:cxn ang="0">
                    <a:pos x="147" y="481"/>
                  </a:cxn>
                  <a:cxn ang="0">
                    <a:pos x="201" y="487"/>
                  </a:cxn>
                  <a:cxn ang="0">
                    <a:pos x="287" y="487"/>
                  </a:cxn>
                  <a:cxn ang="0">
                    <a:pos x="441" y="504"/>
                  </a:cxn>
                  <a:cxn ang="0">
                    <a:pos x="487" y="527"/>
                  </a:cxn>
                  <a:cxn ang="0">
                    <a:pos x="558" y="513"/>
                  </a:cxn>
                  <a:cxn ang="0">
                    <a:pos x="588" y="481"/>
                  </a:cxn>
                  <a:cxn ang="0">
                    <a:pos x="558" y="468"/>
                  </a:cxn>
                  <a:cxn ang="0">
                    <a:pos x="426" y="461"/>
                  </a:cxn>
                  <a:cxn ang="0">
                    <a:pos x="279" y="461"/>
                  </a:cxn>
                  <a:cxn ang="0">
                    <a:pos x="216" y="458"/>
                  </a:cxn>
                  <a:cxn ang="0">
                    <a:pos x="201" y="439"/>
                  </a:cxn>
                  <a:cxn ang="0">
                    <a:pos x="216" y="403"/>
                  </a:cxn>
                  <a:cxn ang="0">
                    <a:pos x="226" y="341"/>
                  </a:cxn>
                  <a:cxn ang="0">
                    <a:pos x="209" y="273"/>
                  </a:cxn>
                  <a:cxn ang="0">
                    <a:pos x="186" y="182"/>
                  </a:cxn>
                  <a:cxn ang="0">
                    <a:pos x="193" y="104"/>
                  </a:cxn>
                  <a:cxn ang="0">
                    <a:pos x="193" y="78"/>
                  </a:cxn>
                </a:cxnLst>
                <a:pathLst>
                  <a:path w="589" h="528">
                    <a:moveTo>
                      <a:pt x="193" y="78"/>
                    </a:moveTo>
                    <a:lnTo>
                      <a:pt x="178" y="26"/>
                    </a:lnTo>
                    <a:lnTo>
                      <a:pt x="109" y="0"/>
                    </a:lnTo>
                    <a:lnTo>
                      <a:pt x="8" y="4"/>
                    </a:lnTo>
                    <a:lnTo>
                      <a:pt x="0" y="26"/>
                    </a:lnTo>
                    <a:lnTo>
                      <a:pt x="8" y="75"/>
                    </a:lnTo>
                    <a:lnTo>
                      <a:pt x="62" y="149"/>
                    </a:lnTo>
                    <a:lnTo>
                      <a:pt x="102" y="205"/>
                    </a:lnTo>
                    <a:lnTo>
                      <a:pt x="147" y="279"/>
                    </a:lnTo>
                    <a:lnTo>
                      <a:pt x="163" y="344"/>
                    </a:lnTo>
                    <a:lnTo>
                      <a:pt x="163" y="396"/>
                    </a:lnTo>
                    <a:lnTo>
                      <a:pt x="140" y="435"/>
                    </a:lnTo>
                    <a:lnTo>
                      <a:pt x="117" y="448"/>
                    </a:lnTo>
                    <a:lnTo>
                      <a:pt x="117" y="461"/>
                    </a:lnTo>
                    <a:lnTo>
                      <a:pt x="147" y="481"/>
                    </a:lnTo>
                    <a:lnTo>
                      <a:pt x="201" y="487"/>
                    </a:lnTo>
                    <a:lnTo>
                      <a:pt x="287" y="487"/>
                    </a:lnTo>
                    <a:lnTo>
                      <a:pt x="441" y="504"/>
                    </a:lnTo>
                    <a:lnTo>
                      <a:pt x="487" y="527"/>
                    </a:lnTo>
                    <a:lnTo>
                      <a:pt x="558" y="513"/>
                    </a:lnTo>
                    <a:lnTo>
                      <a:pt x="588" y="481"/>
                    </a:lnTo>
                    <a:lnTo>
                      <a:pt x="558" y="468"/>
                    </a:lnTo>
                    <a:lnTo>
                      <a:pt x="426" y="461"/>
                    </a:lnTo>
                    <a:lnTo>
                      <a:pt x="279" y="461"/>
                    </a:lnTo>
                    <a:lnTo>
                      <a:pt x="216" y="458"/>
                    </a:lnTo>
                    <a:lnTo>
                      <a:pt x="201" y="439"/>
                    </a:lnTo>
                    <a:lnTo>
                      <a:pt x="216" y="403"/>
                    </a:lnTo>
                    <a:lnTo>
                      <a:pt x="226" y="341"/>
                    </a:lnTo>
                    <a:lnTo>
                      <a:pt x="209" y="273"/>
                    </a:lnTo>
                    <a:lnTo>
                      <a:pt x="186" y="182"/>
                    </a:lnTo>
                    <a:lnTo>
                      <a:pt x="193" y="104"/>
                    </a:lnTo>
                    <a:lnTo>
                      <a:pt x="193" y="78"/>
                    </a:lnTo>
                  </a:path>
                </a:pathLst>
              </a:custGeom>
              <a:solidFill>
                <a:srgbClr val="000000"/>
              </a:solidFill>
              <a:ln w="9525">
                <a:noFill/>
              </a:ln>
            </p:spPr>
            <p:txBody>
              <a:bodyPr/>
              <a:p>
                <a:endParaRPr lang="zh-CN" altLang="en-US"/>
              </a:p>
            </p:txBody>
          </p:sp>
        </p:grpSp>
      </p:grpSp>
      <p:sp>
        <p:nvSpPr>
          <p:cNvPr id="20" name="Rectangle 21"/>
          <p:cNvSpPr>
            <a:spLocks noChangeArrowheads="1"/>
          </p:cNvSpPr>
          <p:nvPr/>
        </p:nvSpPr>
        <p:spPr bwMode="auto">
          <a:xfrm>
            <a:off x="6326188" y="5492750"/>
            <a:ext cx="2143125" cy="463550"/>
          </a:xfrm>
          <a:prstGeom prst="rect">
            <a:avLst/>
          </a:prstGeom>
          <a:solidFill>
            <a:sysClr val="window" lastClr="FFFFFF"/>
          </a:solidFill>
          <a:ln w="25400" cap="flat" cmpd="sng" algn="ctr">
            <a:noFill/>
            <a:prstDash val="solid"/>
          </a:ln>
          <a:effectLst/>
        </p:spPr>
        <p:txBody>
          <a:bodyPr lIns="92075" tIns="46038" rIns="92075" bIns="46038"/>
          <a:p>
            <a:pPr algn="ctr" eaLnBrk="0" fontAlgn="base" hangingPunct="0"/>
            <a:r>
              <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cs typeface="+mn-cs"/>
              </a:rPr>
              <a:t>改进开发过程</a:t>
            </a:r>
            <a:endPar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endParaRPr>
          </a:p>
        </p:txBody>
      </p:sp>
      <p:sp>
        <p:nvSpPr>
          <p:cNvPr id="21" name="Rectangle 4"/>
          <p:cNvSpPr>
            <a:spLocks noChangeArrowheads="1"/>
          </p:cNvSpPr>
          <p:nvPr/>
        </p:nvSpPr>
        <p:spPr bwMode="auto">
          <a:xfrm>
            <a:off x="611188" y="2170113"/>
            <a:ext cx="2000250" cy="461963"/>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lIns="92075" tIns="46038" rIns="92075" bIns="46038">
            <a:spAutoFit/>
          </a:bodyPr>
          <a:p>
            <a:pPr eaLnBrk="0" fontAlgn="base" hangingPunct="0"/>
            <a:r>
              <a:rPr lang="en-US" altLang="zh-CN"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cs typeface="+mn-cs"/>
              </a:rPr>
              <a:t>2</a:t>
            </a:r>
            <a:r>
              <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cs typeface="+mn-cs"/>
              </a:rPr>
              <a:t>、最终目的</a:t>
            </a:r>
            <a:endPar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endParaRPr>
          </a:p>
        </p:txBody>
      </p:sp>
      <p:sp>
        <p:nvSpPr>
          <p:cNvPr id="22" name="Rectangle 4"/>
          <p:cNvSpPr>
            <a:spLocks noChangeArrowheads="1"/>
          </p:cNvSpPr>
          <p:nvPr/>
        </p:nvSpPr>
        <p:spPr bwMode="auto">
          <a:xfrm>
            <a:off x="539750" y="4884738"/>
            <a:ext cx="2000250" cy="461963"/>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lIns="92075" tIns="46038" rIns="92075" bIns="46038">
            <a:spAutoFit/>
          </a:bodyPr>
          <a:p>
            <a:pPr eaLnBrk="0" fontAlgn="base" hangingPunct="0"/>
            <a:r>
              <a:rPr lang="en-US" altLang="zh-CN"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cs typeface="+mn-cs"/>
              </a:rPr>
              <a:t>1</a:t>
            </a:r>
            <a:r>
              <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cs typeface="+mn-cs"/>
              </a:rPr>
              <a:t>、直接目的</a:t>
            </a:r>
            <a:endPar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endParaRPr>
          </a:p>
        </p:txBody>
      </p:sp>
      <p:sp>
        <p:nvSpPr>
          <p:cNvPr id="23" name="Rectangle 4"/>
          <p:cNvSpPr>
            <a:spLocks noChangeArrowheads="1"/>
          </p:cNvSpPr>
          <p:nvPr/>
        </p:nvSpPr>
        <p:spPr bwMode="auto">
          <a:xfrm>
            <a:off x="6326188" y="2813050"/>
            <a:ext cx="2071688" cy="461963"/>
          </a:xfrm>
          <a:prstGeom prst="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lIns="92075" tIns="46038" rIns="92075" bIns="46038">
            <a:spAutoFit/>
          </a:bodyPr>
          <a:p>
            <a:pPr eaLnBrk="0" fontAlgn="base" hangingPunct="0"/>
            <a:r>
              <a:rPr lang="en-US" altLang="zh-CN"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cs typeface="+mn-cs"/>
              </a:rPr>
              <a:t>3</a:t>
            </a:r>
            <a:r>
              <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cs typeface="+mn-cs"/>
              </a:rPr>
              <a:t>、附加目的</a:t>
            </a:r>
            <a:endParaRPr lang="zh-CN" altLang="en-US" sz="2400" b="1" strike="noStrike" noProof="1" dirty="0">
              <a:solidFill>
                <a:srgbClr val="000000"/>
              </a:solidFill>
              <a:effectLst>
                <a:outerShdw blurRad="38100" dist="38100" dir="2700000">
                  <a:srgbClr val="FFFFFF"/>
                </a:outerShdw>
              </a:effectLst>
              <a:latin typeface="楷体_GB2312" pitchFamily="1" charset="-122"/>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86021"/>
                                        </p:tgtEl>
                                        <p:attrNameLst>
                                          <p:attrName>style.visibility</p:attrName>
                                        </p:attrNameLst>
                                      </p:cBhvr>
                                      <p:to>
                                        <p:strVal val="visible"/>
                                      </p:to>
                                    </p:set>
                                    <p:animEffect transition="in" filter="circle(in)">
                                      <p:cBhvr>
                                        <p:cTn id="13" dur="2000"/>
                                        <p:tgtEl>
                                          <p:spTgt spid="86021"/>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par>
                                <p:cTn id="17" presetID="6" presetClass="entr" presetSubtype="16" fill="hold" nodeType="withEffect">
                                  <p:stCondLst>
                                    <p:cond delay="0"/>
                                  </p:stCondLst>
                                  <p:childTnLst>
                                    <p:set>
                                      <p:cBhvr>
                                        <p:cTn id="18" dur="1" fill="hold">
                                          <p:stCondLst>
                                            <p:cond delay="0"/>
                                          </p:stCondLst>
                                        </p:cTn>
                                        <p:tgtEl>
                                          <p:spTgt spid="64520"/>
                                        </p:tgtEl>
                                        <p:attrNameLst>
                                          <p:attrName>style.visibility</p:attrName>
                                        </p:attrNameLst>
                                      </p:cBhvr>
                                      <p:to>
                                        <p:strVal val="visible"/>
                                      </p:to>
                                    </p:set>
                                    <p:animEffect transition="in" filter="circle(in)">
                                      <p:cBhvr>
                                        <p:cTn id="19" dur="2000"/>
                                        <p:tgtEl>
                                          <p:spTgt spid="6452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6" presetClass="entr" presetSubtype="21" fill="hold" grpId="0" nodeType="afterEffect">
                                  <p:stCondLst>
                                    <p:cond delay="0"/>
                                  </p:stCondLst>
                                  <p:childTnLst>
                                    <p:set>
                                      <p:cBhvr>
                                        <p:cTn id="29" dur="1" fill="hold">
                                          <p:stCondLst>
                                            <p:cond delay="0"/>
                                          </p:stCondLst>
                                        </p:cTn>
                                        <p:tgtEl>
                                          <p:spTgt spid="86022"/>
                                        </p:tgtEl>
                                        <p:attrNameLst>
                                          <p:attrName>style.visibility</p:attrName>
                                        </p:attrNameLst>
                                      </p:cBhvr>
                                      <p:to>
                                        <p:strVal val="visible"/>
                                      </p:to>
                                    </p:set>
                                    <p:animEffect transition="in" filter="barn(inVertical)">
                                      <p:cBhvr>
                                        <p:cTn id="30" dur="500"/>
                                        <p:tgtEl>
                                          <p:spTgt spid="8602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par>
                                <p:cTn id="34" presetID="6" presetClass="entr" presetSubtype="16" fill="hold" nodeType="withEffect">
                                  <p:stCondLst>
                                    <p:cond delay="0"/>
                                  </p:stCondLst>
                                  <p:childTnLst>
                                    <p:set>
                                      <p:cBhvr>
                                        <p:cTn id="35" dur="1" fill="hold">
                                          <p:stCondLst>
                                            <p:cond delay="0"/>
                                          </p:stCondLst>
                                        </p:cTn>
                                        <p:tgtEl>
                                          <p:spTgt spid="64518"/>
                                        </p:tgtEl>
                                        <p:attrNameLst>
                                          <p:attrName>style.visibility</p:attrName>
                                        </p:attrNameLst>
                                      </p:cBhvr>
                                      <p:to>
                                        <p:strVal val="visible"/>
                                      </p:to>
                                    </p:set>
                                    <p:animEffect transition="in" filter="circle(in)">
                                      <p:cBhvr>
                                        <p:cTn id="36" dur="2000"/>
                                        <p:tgtEl>
                                          <p:spTgt spid="64518"/>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anim calcmode="lin" valueType="num">
                                      <p:cBhvr>
                                        <p:cTn id="42" dur="1000" fill="hold"/>
                                        <p:tgtEl>
                                          <p:spTgt spid="23"/>
                                        </p:tgtEl>
                                        <p:attrNameLst>
                                          <p:attrName>ppt_x</p:attrName>
                                        </p:attrNameLst>
                                      </p:cBhvr>
                                      <p:tavLst>
                                        <p:tav tm="0">
                                          <p:val>
                                            <p:strVal val="#ppt_x"/>
                                          </p:val>
                                        </p:tav>
                                        <p:tav tm="100000">
                                          <p:val>
                                            <p:strVal val="#ppt_x"/>
                                          </p:val>
                                        </p:tav>
                                      </p:tavLst>
                                    </p:anim>
                                    <p:anim calcmode="lin" valueType="num">
                                      <p:cBhvr>
                                        <p:cTn id="43" dur="1000" fill="hold"/>
                                        <p:tgtEl>
                                          <p:spTgt spid="23"/>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53" presetClass="entr" presetSubtype="16" fill="hold" grpId="0" nodeType="afterEffect">
                                  <p:stCondLst>
                                    <p:cond delay="0"/>
                                  </p:stCondLst>
                                  <p:childTnLst>
                                    <p:set>
                                      <p:cBhvr>
                                        <p:cTn id="46" dur="1" fill="hold">
                                          <p:stCondLst>
                                            <p:cond delay="0"/>
                                          </p:stCondLst>
                                        </p:cTn>
                                        <p:tgtEl>
                                          <p:spTgt spid="86020"/>
                                        </p:tgtEl>
                                        <p:attrNameLst>
                                          <p:attrName>style.visibility</p:attrName>
                                        </p:attrNameLst>
                                      </p:cBhvr>
                                      <p:to>
                                        <p:strVal val="visible"/>
                                      </p:to>
                                    </p:set>
                                    <p:anim calcmode="lin" valueType="num">
                                      <p:cBhvr>
                                        <p:cTn id="47" dur="500" fill="hold"/>
                                        <p:tgtEl>
                                          <p:spTgt spid="86020"/>
                                        </p:tgtEl>
                                        <p:attrNameLst>
                                          <p:attrName>ppt_w</p:attrName>
                                        </p:attrNameLst>
                                      </p:cBhvr>
                                      <p:tavLst>
                                        <p:tav tm="0">
                                          <p:val>
                                            <p:fltVal val="0.000000"/>
                                          </p:val>
                                        </p:tav>
                                        <p:tav tm="100000">
                                          <p:val>
                                            <p:strVal val="#ppt_w"/>
                                          </p:val>
                                        </p:tav>
                                      </p:tavLst>
                                    </p:anim>
                                    <p:anim calcmode="lin" valueType="num">
                                      <p:cBhvr>
                                        <p:cTn id="48" dur="500" fill="hold"/>
                                        <p:tgtEl>
                                          <p:spTgt spid="86020"/>
                                        </p:tgtEl>
                                        <p:attrNameLst>
                                          <p:attrName>ppt_h</p:attrName>
                                        </p:attrNameLst>
                                      </p:cBhvr>
                                      <p:tavLst>
                                        <p:tav tm="0">
                                          <p:val>
                                            <p:fltVal val="0.000000"/>
                                          </p:val>
                                        </p:tav>
                                        <p:tav tm="100000">
                                          <p:val>
                                            <p:strVal val="#ppt_h"/>
                                          </p:val>
                                        </p:tav>
                                      </p:tavLst>
                                    </p:anim>
                                    <p:animEffect transition="in" filter="fade">
                                      <p:cBhvr>
                                        <p:cTn id="49" dur="500"/>
                                        <p:tgtEl>
                                          <p:spTgt spid="86020"/>
                                        </p:tgtEl>
                                      </p:cBhvr>
                                    </p:animEffect>
                                  </p:childTnLst>
                                </p:cTn>
                              </p:par>
                              <p:par>
                                <p:cTn id="50" presetID="53" presetClass="entr" presetSubtype="16" fill="hold" nodeType="withEffect">
                                  <p:stCondLst>
                                    <p:cond delay="0"/>
                                  </p:stCondLst>
                                  <p:childTnLst>
                                    <p:set>
                                      <p:cBhvr>
                                        <p:cTn id="51" dur="1" fill="hold">
                                          <p:stCondLst>
                                            <p:cond delay="0"/>
                                          </p:stCondLst>
                                        </p:cTn>
                                        <p:tgtEl>
                                          <p:spTgt spid="86027"/>
                                        </p:tgtEl>
                                        <p:attrNameLst>
                                          <p:attrName>style.visibility</p:attrName>
                                        </p:attrNameLst>
                                      </p:cBhvr>
                                      <p:to>
                                        <p:strVal val="visible"/>
                                      </p:to>
                                    </p:set>
                                    <p:anim calcmode="lin" valueType="num">
                                      <p:cBhvr>
                                        <p:cTn id="52" dur="500" fill="hold"/>
                                        <p:tgtEl>
                                          <p:spTgt spid="86027"/>
                                        </p:tgtEl>
                                        <p:attrNameLst>
                                          <p:attrName>ppt_w</p:attrName>
                                        </p:attrNameLst>
                                      </p:cBhvr>
                                      <p:tavLst>
                                        <p:tav tm="0">
                                          <p:val>
                                            <p:fltVal val="0.000000"/>
                                          </p:val>
                                        </p:tav>
                                        <p:tav tm="100000">
                                          <p:val>
                                            <p:strVal val="#ppt_w"/>
                                          </p:val>
                                        </p:tav>
                                      </p:tavLst>
                                    </p:anim>
                                    <p:anim calcmode="lin" valueType="num">
                                      <p:cBhvr>
                                        <p:cTn id="53" dur="500" fill="hold"/>
                                        <p:tgtEl>
                                          <p:spTgt spid="86027"/>
                                        </p:tgtEl>
                                        <p:attrNameLst>
                                          <p:attrName>ppt_h</p:attrName>
                                        </p:attrNameLst>
                                      </p:cBhvr>
                                      <p:tavLst>
                                        <p:tav tm="0">
                                          <p:val>
                                            <p:fltVal val="0.000000"/>
                                          </p:val>
                                        </p:tav>
                                        <p:tav tm="100000">
                                          <p:val>
                                            <p:strVal val="#ppt_h"/>
                                          </p:val>
                                        </p:tav>
                                      </p:tavLst>
                                    </p:anim>
                                    <p:animEffect transition="in" filter="fade">
                                      <p:cBhvr>
                                        <p:cTn id="54" dur="500"/>
                                        <p:tgtEl>
                                          <p:spTgt spid="8602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000000"/>
                                          </p:val>
                                        </p:tav>
                                        <p:tav tm="100000">
                                          <p:val>
                                            <p:strVal val="#ppt_w"/>
                                          </p:val>
                                        </p:tav>
                                      </p:tavLst>
                                    </p:anim>
                                    <p:anim calcmode="lin" valueType="num">
                                      <p:cBhvr>
                                        <p:cTn id="58" dur="500" fill="hold"/>
                                        <p:tgtEl>
                                          <p:spTgt spid="20"/>
                                        </p:tgtEl>
                                        <p:attrNameLst>
                                          <p:attrName>ppt_h</p:attrName>
                                        </p:attrNameLst>
                                      </p:cBhvr>
                                      <p:tavLst>
                                        <p:tav tm="0">
                                          <p:val>
                                            <p:fltVal val="0.000000"/>
                                          </p:val>
                                        </p:tav>
                                        <p:tav tm="100000">
                                          <p:val>
                                            <p:strVal val="#ppt_h"/>
                                          </p:val>
                                        </p:tav>
                                      </p:tavLst>
                                    </p:anim>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bldLvl="0" animBg="1"/>
      <p:bldP spid="86021" grpId="0" bldLvl="0" animBg="1"/>
      <p:bldP spid="86022" grpId="0" bldLvl="0" animBg="1"/>
      <p:bldP spid="16" grpId="0" bldLvl="0" animBg="1"/>
      <p:bldP spid="18" grpId="0" bldLvl="0" animBg="1"/>
      <p:bldP spid="20" grpId="0" bldLvl="0" animBg="1"/>
      <p:bldP spid="21" grpId="0" bldLvl="0" animBg="1"/>
      <p:bldP spid="22" grpId="0" bldLvl="0" animBg="1"/>
      <p:bldP spid="23"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50177"/>
          <p:cNvSpPr>
            <a:spLocks noGrp="1" noRot="1"/>
          </p:cNvSpPr>
          <p:nvPr>
            <p:ph type="title"/>
          </p:nvPr>
        </p:nvSpPr>
        <p:spPr>
          <a:xfrm>
            <a:off x="250825" y="188913"/>
            <a:ext cx="8540750" cy="1143000"/>
          </a:xfrm>
        </p:spPr>
        <p:txBody>
          <a:bodyPr anchor="ctr"/>
          <a:p>
            <a:pPr algn="l"/>
            <a:r>
              <a:rPr lang="zh-CN" altLang="en-US" dirty="0"/>
              <a:t>1.3 软件测试的概念</a:t>
            </a:r>
            <a:endParaRPr lang="zh-CN" altLang="en-US" dirty="0"/>
          </a:p>
        </p:txBody>
      </p:sp>
      <p:sp>
        <p:nvSpPr>
          <p:cNvPr id="50179" name="矩形 50178"/>
          <p:cNvSpPr>
            <a:spLocks noRot="1"/>
          </p:cNvSpPr>
          <p:nvPr/>
        </p:nvSpPr>
        <p:spPr>
          <a:xfrm>
            <a:off x="323850" y="1052513"/>
            <a:ext cx="8424863" cy="5616575"/>
          </a:xfrm>
          <a:prstGeom prst="rect">
            <a:avLst/>
          </a:prstGeom>
          <a:noFill/>
          <a:ln w="9525">
            <a:noFill/>
          </a:ln>
        </p:spPr>
        <p:txBody>
          <a:bodyPr anchor="t"/>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3. </a:t>
            </a:r>
            <a:r>
              <a:rPr lang="zh-CN" altLang="en-US" sz="4000" b="1">
                <a:solidFill>
                  <a:srgbClr val="FF3300"/>
                </a:solidFill>
                <a:latin typeface="Arial" panose="020B0604020202020204" pitchFamily="34" charset="0"/>
                <a:ea typeface="华文行楷" panose="02010800040101010101" pitchFamily="2" charset="-122"/>
              </a:rPr>
              <a:t>软件测试的基本原则</a:t>
            </a:r>
            <a:endParaRPr lang="zh-CN" altLang="en-US" sz="4000" b="1">
              <a:solidFill>
                <a:srgbClr val="FF3300"/>
              </a:solidFill>
              <a:latin typeface="Arial" panose="020B0604020202020204" pitchFamily="34" charset="0"/>
              <a:ea typeface="华文行楷" panose="02010800040101010101" pitchFamily="2" charset="-122"/>
            </a:endParaRPr>
          </a:p>
          <a:p>
            <a:pPr marL="609600" indent="-609600">
              <a:lnSpc>
                <a:spcPct val="105000"/>
              </a:lnSpc>
              <a:spcBef>
                <a:spcPct val="5000"/>
              </a:spcBef>
              <a:spcAft>
                <a:spcPct val="5000"/>
              </a:spcAft>
              <a:buClr>
                <a:schemeClr val="hlink"/>
              </a:buClr>
              <a:buFont typeface="Wingdings" panose="05000000000000000000" pitchFamily="2" charset="2"/>
              <a:buAutoNum type="circleNumDbPlain"/>
            </a:pPr>
            <a:r>
              <a:rPr lang="zh-CN" altLang="en-US" sz="3600" b="1">
                <a:solidFill>
                  <a:schemeClr val="hlink"/>
                </a:solidFill>
                <a:latin typeface="Arial" panose="020B0604020202020204" pitchFamily="34" charset="0"/>
                <a:ea typeface="黑体" panose="02010609060101010101" pitchFamily="2" charset="-122"/>
              </a:rPr>
              <a:t>穷尽测试是不可能的，测试需要终止</a:t>
            </a:r>
            <a:endParaRPr lang="zh-CN" altLang="en-US" sz="3600" b="1">
              <a:solidFill>
                <a:schemeClr val="hlink"/>
              </a:solidFill>
              <a:latin typeface="Arial" panose="020B0604020202020204" pitchFamily="34"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Char char="v"/>
            </a:pPr>
            <a:r>
              <a:rPr lang="zh-CN" altLang="en-US" sz="3400" b="1">
                <a:solidFill>
                  <a:srgbClr val="6600FF"/>
                </a:solidFill>
                <a:latin typeface="Arial" panose="020B0604020202020204" pitchFamily="34" charset="0"/>
                <a:ea typeface="楷体_GB2312" pitchFamily="1" charset="-122"/>
              </a:rPr>
              <a:t>穷尽测试</a:t>
            </a:r>
            <a:r>
              <a:rPr lang="zh-CN" altLang="en-US" sz="3400" b="1">
                <a:latin typeface="Arial" panose="020B0604020202020204" pitchFamily="34" charset="0"/>
                <a:ea typeface="楷体_GB2312" pitchFamily="1" charset="-122"/>
              </a:rPr>
              <a:t>：对所有输入数据的各种可能进行排列组合试验的测试</a:t>
            </a:r>
            <a:endParaRPr lang="zh-CN" altLang="en-US" sz="3400" b="1">
              <a:latin typeface="Arial" panose="020B0604020202020204" pitchFamily="34" charset="0"/>
              <a:ea typeface="楷体_GB2312" pitchFamily="1"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针对输入：如果有两个数</a:t>
            </a:r>
            <a:r>
              <a:rPr lang="en-US" altLang="zh-CN" sz="3400" b="1">
                <a:latin typeface="Times New Roman" panose="02020603050405020304" pitchFamily="2" charset="0"/>
                <a:ea typeface="宋体" panose="02010600030101010101" pitchFamily="2" charset="-122"/>
              </a:rPr>
              <a:t>X</a:t>
            </a:r>
            <a:r>
              <a:rPr lang="zh-CN" altLang="en-US" sz="3400" b="1">
                <a:latin typeface="Arial" panose="020B0604020202020204" pitchFamily="34" charset="0"/>
                <a:ea typeface="楷体_GB2312" pitchFamily="1" charset="-122"/>
              </a:rPr>
              <a:t>、</a:t>
            </a:r>
            <a:r>
              <a:rPr lang="en-US" altLang="zh-CN" sz="3400" b="1">
                <a:latin typeface="Times New Roman" panose="02020603050405020304" pitchFamily="2" charset="0"/>
                <a:ea typeface="宋体" panose="02010600030101010101" pitchFamily="2" charset="-122"/>
              </a:rPr>
              <a:t>Y</a:t>
            </a:r>
            <a:r>
              <a:rPr lang="zh-CN" altLang="en-US" sz="3400" b="1">
                <a:latin typeface="Arial" panose="020B0604020202020204" pitchFamily="34" charset="0"/>
                <a:ea typeface="楷体_GB2312" pitchFamily="1" charset="-122"/>
              </a:rPr>
              <a:t>作为输入，在字长为</a:t>
            </a:r>
            <a:r>
              <a:rPr lang="en-US" altLang="zh-CN" sz="3400" b="1">
                <a:latin typeface="Times New Roman" panose="02020603050405020304" pitchFamily="2" charset="0"/>
                <a:ea typeface="宋体" panose="02010600030101010101" pitchFamily="2" charset="-122"/>
              </a:rPr>
              <a:t>32</a:t>
            </a:r>
            <a:r>
              <a:rPr lang="zh-CN" altLang="en-US" sz="3400" b="1">
                <a:latin typeface="Arial" panose="020B0604020202020204" pitchFamily="34" charset="0"/>
                <a:ea typeface="楷体_GB2312" pitchFamily="1" charset="-122"/>
              </a:rPr>
              <a:t>位的计算机上运行</a:t>
            </a:r>
            <a:endParaRPr lang="zh-CN" altLang="en-US" sz="3400" b="1">
              <a:latin typeface="Arial" panose="020B0604020202020204" pitchFamily="34" charset="0"/>
              <a:ea typeface="楷体_GB2312" pitchFamily="1"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每个数的取值个数：</a:t>
            </a:r>
            <a:r>
              <a:rPr lang="en-US" altLang="zh-CN" sz="3400" b="1">
                <a:latin typeface="Times New Roman" panose="02020603050405020304" pitchFamily="2" charset="0"/>
                <a:ea typeface="宋体" panose="02010600030101010101" pitchFamily="2" charset="-122"/>
              </a:rPr>
              <a:t>2</a:t>
            </a:r>
            <a:r>
              <a:rPr lang="en-US" altLang="zh-CN" sz="3400" b="1" baseline="30000">
                <a:latin typeface="Times New Roman" panose="02020603050405020304" pitchFamily="2" charset="0"/>
                <a:ea typeface="宋体" panose="02010600030101010101" pitchFamily="2" charset="-122"/>
              </a:rPr>
              <a:t>32</a:t>
            </a:r>
            <a:endParaRPr lang="en-US" altLang="zh-CN" sz="3400" b="1" baseline="30000">
              <a:latin typeface="Times New Roman" panose="02020603050405020304" pitchFamily="2" charset="0"/>
              <a:ea typeface="宋体" panose="02010600030101010101" pitchFamily="2"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总的取值：</a:t>
            </a:r>
            <a:r>
              <a:rPr lang="en-US" altLang="zh-CN" sz="3400" b="1">
                <a:latin typeface="Times New Roman" panose="02020603050405020304" pitchFamily="2" charset="0"/>
                <a:ea typeface="宋体" panose="02010600030101010101" pitchFamily="2" charset="-122"/>
              </a:rPr>
              <a:t>2</a:t>
            </a:r>
            <a:r>
              <a:rPr lang="en-US" altLang="zh-CN" sz="3400" b="1" baseline="30000">
                <a:latin typeface="Times New Roman" panose="02020603050405020304" pitchFamily="2" charset="0"/>
                <a:ea typeface="宋体" panose="02010600030101010101" pitchFamily="2" charset="-122"/>
              </a:rPr>
              <a:t>32 </a:t>
            </a:r>
            <a:r>
              <a:rPr lang="en-US" altLang="zh-CN" sz="3400" b="1">
                <a:latin typeface="Times New Roman" panose="02020603050405020304" pitchFamily="2" charset="0"/>
                <a:ea typeface="宋体" panose="02010600030101010101" pitchFamily="2" charset="-122"/>
              </a:rPr>
              <a:t>× 2</a:t>
            </a:r>
            <a:r>
              <a:rPr lang="en-US" altLang="zh-CN" sz="3400" b="1" baseline="30000">
                <a:latin typeface="Times New Roman" panose="02020603050405020304" pitchFamily="2" charset="0"/>
                <a:ea typeface="宋体" panose="02010600030101010101" pitchFamily="2" charset="-122"/>
              </a:rPr>
              <a:t>32  </a:t>
            </a:r>
            <a:r>
              <a:rPr lang="en-US" altLang="zh-CN" sz="3400" b="1">
                <a:latin typeface="Times New Roman" panose="02020603050405020304" pitchFamily="2" charset="0"/>
                <a:ea typeface="宋体" panose="02010600030101010101" pitchFamily="2" charset="-122"/>
              </a:rPr>
              <a:t>= 2</a:t>
            </a:r>
            <a:r>
              <a:rPr lang="en-US" altLang="zh-CN" sz="3400" b="1" baseline="30000">
                <a:latin typeface="Times New Roman" panose="02020603050405020304" pitchFamily="2" charset="0"/>
                <a:ea typeface="宋体" panose="02010600030101010101" pitchFamily="2" charset="-122"/>
              </a:rPr>
              <a:t>64</a:t>
            </a:r>
            <a:r>
              <a:rPr lang="en-US" altLang="zh-CN" sz="3400" b="1">
                <a:latin typeface="Times New Roman" panose="02020603050405020304" pitchFamily="2" charset="0"/>
                <a:ea typeface="宋体" panose="02010600030101010101" pitchFamily="2" charset="-122"/>
              </a:rPr>
              <a:t>≈10</a:t>
            </a:r>
            <a:r>
              <a:rPr lang="en-US" altLang="zh-CN" sz="3400" b="1" baseline="30000">
                <a:latin typeface="Times New Roman" panose="02020603050405020304" pitchFamily="2" charset="0"/>
                <a:ea typeface="宋体" panose="02010600030101010101" pitchFamily="2" charset="-122"/>
              </a:rPr>
              <a:t>20</a:t>
            </a:r>
            <a:endParaRPr lang="en-US" altLang="zh-CN" sz="3400" b="1" baseline="30000">
              <a:latin typeface="Times New Roman" panose="02020603050405020304" pitchFamily="2" charset="0"/>
              <a:ea typeface="宋体" panose="02010600030101010101" pitchFamily="2"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如果每次运算需要</a:t>
            </a:r>
            <a:r>
              <a:rPr lang="en-US" altLang="zh-CN" sz="3400" b="1">
                <a:latin typeface="Times New Roman" panose="02020603050405020304" pitchFamily="2" charset="0"/>
                <a:ea typeface="宋体" panose="02010600030101010101" pitchFamily="2" charset="-122"/>
              </a:rPr>
              <a:t>1ms</a:t>
            </a:r>
            <a:r>
              <a:rPr lang="zh-CN" altLang="en-US" sz="3400" b="1">
                <a:latin typeface="Arial" panose="020B0604020202020204" pitchFamily="34" charset="0"/>
                <a:ea typeface="楷体_GB2312" pitchFamily="1" charset="-122"/>
              </a:rPr>
              <a:t>，共需</a:t>
            </a:r>
            <a:r>
              <a:rPr lang="en-US" altLang="zh-CN" sz="3400" b="1">
                <a:latin typeface="Times New Roman" panose="02020603050405020304" pitchFamily="2" charset="0"/>
                <a:ea typeface="宋体" panose="02010600030101010101" pitchFamily="2" charset="-122"/>
              </a:rPr>
              <a:t>5</a:t>
            </a:r>
            <a:r>
              <a:rPr lang="zh-CN" altLang="en-US" sz="3400" b="1">
                <a:latin typeface="Arial" panose="020B0604020202020204" pitchFamily="34" charset="0"/>
                <a:ea typeface="楷体_GB2312" pitchFamily="1" charset="-122"/>
              </a:rPr>
              <a:t>亿年</a:t>
            </a:r>
            <a:r>
              <a:rPr lang="en-US" altLang="zh-CN" sz="3400" b="1">
                <a:latin typeface="Times New Roman" panose="02020603050405020304" pitchFamily="2" charset="0"/>
                <a:ea typeface="宋体" panose="02010600030101010101" pitchFamily="2" charset="-122"/>
              </a:rPr>
              <a:t>…</a:t>
            </a:r>
            <a:endParaRPr lang="en-US" altLang="zh-CN" sz="3400" b="1">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179">
                                            <p:txEl>
                                              <p:charRg st="13" end="30"/>
                                            </p:txEl>
                                          </p:spTgt>
                                        </p:tgtEl>
                                        <p:attrNameLst>
                                          <p:attrName>style.visibility</p:attrName>
                                        </p:attrNameLst>
                                      </p:cBhvr>
                                      <p:to>
                                        <p:strVal val="visible"/>
                                      </p:to>
                                    </p:set>
                                    <p:animEffect transition="in" filter="blinds(horizontal)">
                                      <p:cBhvr>
                                        <p:cTn id="7" dur="500"/>
                                        <p:tgtEl>
                                          <p:spTgt spid="50179">
                                            <p:txEl>
                                              <p:charRg st="13" end="3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179">
                                            <p:txEl>
                                              <p:charRg st="30" end="59"/>
                                            </p:txEl>
                                          </p:spTgt>
                                        </p:tgtEl>
                                        <p:attrNameLst>
                                          <p:attrName>style.visibility</p:attrName>
                                        </p:attrNameLst>
                                      </p:cBhvr>
                                      <p:to>
                                        <p:strVal val="visible"/>
                                      </p:to>
                                    </p:set>
                                    <p:animEffect transition="in" filter="blinds(horizontal)">
                                      <p:cBhvr>
                                        <p:cTn id="12" dur="500"/>
                                        <p:tgtEl>
                                          <p:spTgt spid="50179">
                                            <p:txEl>
                                              <p:charRg st="30" end="5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0179">
                                            <p:txEl>
                                              <p:charRg st="59" end="93"/>
                                            </p:txEl>
                                          </p:spTgt>
                                        </p:tgtEl>
                                        <p:attrNameLst>
                                          <p:attrName>style.visibility</p:attrName>
                                        </p:attrNameLst>
                                      </p:cBhvr>
                                      <p:to>
                                        <p:strVal val="visible"/>
                                      </p:to>
                                    </p:set>
                                    <p:animEffect transition="in" filter="blinds(horizontal)">
                                      <p:cBhvr>
                                        <p:cTn id="17" dur="500"/>
                                        <p:tgtEl>
                                          <p:spTgt spid="50179">
                                            <p:txEl>
                                              <p:charRg st="59" end="9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0179">
                                            <p:txEl>
                                              <p:charRg st="93" end="106"/>
                                            </p:txEl>
                                          </p:spTgt>
                                        </p:tgtEl>
                                        <p:attrNameLst>
                                          <p:attrName>style.visibility</p:attrName>
                                        </p:attrNameLst>
                                      </p:cBhvr>
                                      <p:to>
                                        <p:strVal val="visible"/>
                                      </p:to>
                                    </p:set>
                                    <p:animEffect transition="in" filter="blinds(horizontal)">
                                      <p:cBhvr>
                                        <p:cTn id="22" dur="500"/>
                                        <p:tgtEl>
                                          <p:spTgt spid="50179">
                                            <p:txEl>
                                              <p:charRg st="93" end="10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0179">
                                            <p:txEl>
                                              <p:charRg st="106" end="133"/>
                                            </p:txEl>
                                          </p:spTgt>
                                        </p:tgtEl>
                                        <p:attrNameLst>
                                          <p:attrName>style.visibility</p:attrName>
                                        </p:attrNameLst>
                                      </p:cBhvr>
                                      <p:to>
                                        <p:strVal val="visible"/>
                                      </p:to>
                                    </p:set>
                                    <p:animEffect transition="in" filter="blinds(horizontal)">
                                      <p:cBhvr>
                                        <p:cTn id="27" dur="500"/>
                                        <p:tgtEl>
                                          <p:spTgt spid="50179">
                                            <p:txEl>
                                              <p:charRg st="106" end="13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0179">
                                            <p:txEl>
                                              <p:charRg st="133" end="152"/>
                                            </p:txEl>
                                          </p:spTgt>
                                        </p:tgtEl>
                                        <p:attrNameLst>
                                          <p:attrName>style.visibility</p:attrName>
                                        </p:attrNameLst>
                                      </p:cBhvr>
                                      <p:to>
                                        <p:strVal val="visible"/>
                                      </p:to>
                                    </p:set>
                                    <p:animEffect transition="in" filter="blinds(horizontal)">
                                      <p:cBhvr>
                                        <p:cTn id="32" dur="500"/>
                                        <p:tgtEl>
                                          <p:spTgt spid="50179">
                                            <p:txEl>
                                              <p:charRg st="133" end="1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标题 51201"/>
          <p:cNvSpPr>
            <a:spLocks noGrp="1" noRot="1"/>
          </p:cNvSpPr>
          <p:nvPr>
            <p:ph type="title"/>
          </p:nvPr>
        </p:nvSpPr>
        <p:spPr>
          <a:xfrm>
            <a:off x="250825" y="188913"/>
            <a:ext cx="8540750" cy="1143000"/>
          </a:xfrm>
        </p:spPr>
        <p:txBody>
          <a:bodyPr anchor="ctr"/>
          <a:p>
            <a:pPr algn="l"/>
            <a:r>
              <a:rPr lang="en-US" altLang="zh-CN"/>
              <a:t>1.3 </a:t>
            </a:r>
            <a:r>
              <a:rPr lang="zh-CN" altLang="en-US"/>
              <a:t>软件测试的概念</a:t>
            </a:r>
            <a:endParaRPr lang="zh-CN" altLang="en-US"/>
          </a:p>
        </p:txBody>
      </p:sp>
      <p:sp>
        <p:nvSpPr>
          <p:cNvPr id="51203" name="矩形 51202"/>
          <p:cNvSpPr>
            <a:spLocks noRot="1"/>
          </p:cNvSpPr>
          <p:nvPr/>
        </p:nvSpPr>
        <p:spPr>
          <a:xfrm>
            <a:off x="323850" y="1052513"/>
            <a:ext cx="8424863" cy="5616575"/>
          </a:xfrm>
          <a:prstGeom prst="rect">
            <a:avLst/>
          </a:prstGeom>
          <a:noFill/>
          <a:ln w="9525">
            <a:noFill/>
          </a:ln>
        </p:spPr>
        <p:txBody>
          <a:bodyPr anchor="t"/>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3. </a:t>
            </a:r>
            <a:r>
              <a:rPr lang="zh-CN" altLang="en-US" sz="4000" b="1">
                <a:solidFill>
                  <a:srgbClr val="FF3300"/>
                </a:solidFill>
                <a:latin typeface="Arial" panose="020B0604020202020204" pitchFamily="34" charset="0"/>
                <a:ea typeface="华文行楷" panose="02010800040101010101" pitchFamily="2" charset="-122"/>
              </a:rPr>
              <a:t>软件测试的基本原则</a:t>
            </a:r>
            <a:endParaRPr lang="zh-CN" altLang="en-US" sz="4000" b="1">
              <a:solidFill>
                <a:srgbClr val="FF3300"/>
              </a:solidFill>
              <a:latin typeface="Arial" panose="020B0604020202020204" pitchFamily="34" charset="0"/>
              <a:ea typeface="华文行楷" panose="02010800040101010101" pitchFamily="2" charset="-122"/>
            </a:endParaRPr>
          </a:p>
          <a:p>
            <a:pPr marL="609600" indent="-609600">
              <a:lnSpc>
                <a:spcPct val="105000"/>
              </a:lnSpc>
              <a:spcBef>
                <a:spcPct val="5000"/>
              </a:spcBef>
              <a:spcAft>
                <a:spcPct val="5000"/>
              </a:spcAft>
              <a:buClr>
                <a:schemeClr val="hlink"/>
              </a:buClr>
              <a:buFont typeface="Wingdings" panose="05000000000000000000" pitchFamily="2" charset="2"/>
              <a:buAutoNum type="circleNumDbPlain"/>
            </a:pPr>
            <a:r>
              <a:rPr lang="zh-CN" altLang="en-US" sz="3600" b="1">
                <a:solidFill>
                  <a:srgbClr val="FF0000"/>
                </a:solidFill>
                <a:latin typeface="Arial" panose="020B0604020202020204" pitchFamily="34" charset="0"/>
                <a:ea typeface="黑体" panose="02010609060101010101" pitchFamily="2" charset="-122"/>
              </a:rPr>
              <a:t>穷尽测试是不可能的</a:t>
            </a:r>
            <a:endParaRPr lang="zh-CN" altLang="en-US" sz="3600" b="1">
              <a:solidFill>
                <a:srgbClr val="FF0000"/>
              </a:solidFill>
              <a:latin typeface="Arial" panose="020B0604020202020204" pitchFamily="34" charset="0"/>
              <a:ea typeface="黑体" panose="02010609060101010101" pitchFamily="2"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a:solidFill>
                  <a:srgbClr val="6600FF"/>
                </a:solidFill>
                <a:latin typeface="Arial" panose="020B0604020202020204" pitchFamily="34" charset="0"/>
                <a:ea typeface="楷体_GB2312" pitchFamily="1" charset="-122"/>
              </a:rPr>
              <a:t>“不充分的测试是愚蠢的，过度的测试也是一种罪孽”</a:t>
            </a:r>
            <a:endParaRPr lang="zh-CN" altLang="en-US" sz="3400" b="1">
              <a:solidFill>
                <a:srgbClr val="6600FF"/>
              </a:solidFill>
              <a:latin typeface="Arial" panose="020B0604020202020204" pitchFamily="34" charset="0"/>
              <a:ea typeface="楷体_GB2312" pitchFamily="1"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软件测试不可能找出软件中所有的错误，也就无法证实软件完全正确</a:t>
            </a:r>
            <a:endParaRPr lang="zh-CN" altLang="en-US" sz="3400" b="1">
              <a:latin typeface="Arial" panose="020B0604020202020204" pitchFamily="34" charset="0"/>
              <a:ea typeface="楷体_GB2312" pitchFamily="1"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a:solidFill>
                  <a:srgbClr val="6600FF"/>
                </a:solidFill>
                <a:latin typeface="Arial" panose="020B0604020202020204" pitchFamily="34" charset="0"/>
                <a:ea typeface="楷体_GB2312" pitchFamily="1" charset="-122"/>
              </a:rPr>
              <a:t>“程序测试只能表明错误的存在，而不能表明错误不存在”</a:t>
            </a:r>
            <a:r>
              <a:rPr lang="en-US" altLang="zh-CN" sz="3400" b="1">
                <a:solidFill>
                  <a:srgbClr val="6600FF"/>
                </a:solidFill>
                <a:latin typeface="Times New Roman" panose="02020603050405020304" pitchFamily="2" charset="0"/>
                <a:ea typeface="宋体" panose="02010600030101010101" pitchFamily="2" charset="-122"/>
              </a:rPr>
              <a:t>——E.W.Dijkstra</a:t>
            </a:r>
            <a:endParaRPr lang="en-US" altLang="zh-CN" sz="3400" b="1">
              <a:solidFill>
                <a:srgbClr val="6600FF"/>
              </a:solidFill>
              <a:latin typeface="Times New Roman" panose="02020603050405020304" pitchFamily="2" charset="0"/>
              <a:ea typeface="宋体" panose="02010600030101010101" pitchFamily="2"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dirty="0">
                <a:solidFill>
                  <a:srgbClr val="C00000"/>
                </a:solidFill>
                <a:latin typeface="Arial" panose="020B0604020202020204" pitchFamily="34" charset="0"/>
                <a:ea typeface="楷体_GB2312" pitchFamily="1" charset="-122"/>
              </a:rPr>
              <a:t>选择最佳的测试策略</a:t>
            </a:r>
            <a:endParaRPr lang="en-US" altLang="zh-CN" sz="3400" b="1">
              <a:solidFill>
                <a:srgbClr val="6600FF"/>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3">
                                            <p:txEl>
                                              <p:charRg st="23" end="48"/>
                                            </p:txEl>
                                          </p:spTgt>
                                        </p:tgtEl>
                                        <p:attrNameLst>
                                          <p:attrName>style.visibility</p:attrName>
                                        </p:attrNameLst>
                                      </p:cBhvr>
                                      <p:to>
                                        <p:strVal val="visible"/>
                                      </p:to>
                                    </p:set>
                                    <p:animEffect transition="in" filter="blinds(horizontal)">
                                      <p:cBhvr>
                                        <p:cTn id="7" dur="500"/>
                                        <p:tgtEl>
                                          <p:spTgt spid="51203">
                                            <p:txEl>
                                              <p:charRg st="23" end="4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03">
                                            <p:txEl>
                                              <p:charRg st="48" end="79"/>
                                            </p:txEl>
                                          </p:spTgt>
                                        </p:tgtEl>
                                        <p:attrNameLst>
                                          <p:attrName>style.visibility</p:attrName>
                                        </p:attrNameLst>
                                      </p:cBhvr>
                                      <p:to>
                                        <p:strVal val="visible"/>
                                      </p:to>
                                    </p:set>
                                    <p:animEffect transition="in" filter="blinds(horizontal)">
                                      <p:cBhvr>
                                        <p:cTn id="12" dur="500"/>
                                        <p:tgtEl>
                                          <p:spTgt spid="51203">
                                            <p:txEl>
                                              <p:charRg st="48" end="7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203">
                                            <p:txEl>
                                              <p:charRg st="79" end="120"/>
                                            </p:txEl>
                                          </p:spTgt>
                                        </p:tgtEl>
                                        <p:attrNameLst>
                                          <p:attrName>style.visibility</p:attrName>
                                        </p:attrNameLst>
                                      </p:cBhvr>
                                      <p:to>
                                        <p:strVal val="visible"/>
                                      </p:to>
                                    </p:set>
                                    <p:animEffect transition="in" filter="blinds(horizontal)">
                                      <p:cBhvr>
                                        <p:cTn id="17" dur="500"/>
                                        <p:tgtEl>
                                          <p:spTgt spid="51203">
                                            <p:txEl>
                                              <p:charRg st="79" end="12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203">
                                            <p:txEl>
                                              <p:charRg st="120" end="130"/>
                                            </p:txEl>
                                          </p:spTgt>
                                        </p:tgtEl>
                                        <p:attrNameLst>
                                          <p:attrName>style.visibility</p:attrName>
                                        </p:attrNameLst>
                                      </p:cBhvr>
                                      <p:to>
                                        <p:strVal val="visible"/>
                                      </p:to>
                                    </p:set>
                                    <p:animEffect transition="in" filter="blinds(horizontal)">
                                      <p:cBhvr>
                                        <p:cTn id="22" dur="500"/>
                                        <p:tgtEl>
                                          <p:spTgt spid="51203">
                                            <p:txEl>
                                              <p:charRg st="120" end="1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52225"/>
          <p:cNvSpPr>
            <a:spLocks noGrp="1" noRot="1"/>
          </p:cNvSpPr>
          <p:nvPr>
            <p:ph type="title"/>
          </p:nvPr>
        </p:nvSpPr>
        <p:spPr>
          <a:xfrm>
            <a:off x="250825" y="188913"/>
            <a:ext cx="8540750" cy="1143000"/>
          </a:xfrm>
        </p:spPr>
        <p:txBody>
          <a:bodyPr anchor="ctr"/>
          <a:p>
            <a:pPr algn="l"/>
            <a:r>
              <a:rPr lang="en-US" altLang="zh-CN"/>
              <a:t>1.3 </a:t>
            </a:r>
            <a:r>
              <a:rPr lang="zh-CN" altLang="en-US"/>
              <a:t>软件测试的概念</a:t>
            </a:r>
            <a:endParaRPr lang="zh-CN" altLang="en-US"/>
          </a:p>
        </p:txBody>
      </p:sp>
      <p:sp>
        <p:nvSpPr>
          <p:cNvPr id="52227" name="矩形 52226"/>
          <p:cNvSpPr>
            <a:spLocks noRot="1"/>
          </p:cNvSpPr>
          <p:nvPr/>
        </p:nvSpPr>
        <p:spPr>
          <a:xfrm>
            <a:off x="323850" y="1052513"/>
            <a:ext cx="8424863" cy="5616575"/>
          </a:xfrm>
          <a:prstGeom prst="rect">
            <a:avLst/>
          </a:prstGeom>
          <a:noFill/>
          <a:ln w="9525">
            <a:noFill/>
          </a:ln>
        </p:spPr>
        <p:txBody>
          <a:bodyPr anchor="t"/>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3. </a:t>
            </a:r>
            <a:r>
              <a:rPr lang="zh-CN" altLang="en-US" sz="4000" b="1">
                <a:solidFill>
                  <a:srgbClr val="FF3300"/>
                </a:solidFill>
                <a:latin typeface="Arial" panose="020B0604020202020204" pitchFamily="34" charset="0"/>
                <a:ea typeface="华文行楷" panose="02010800040101010101" pitchFamily="2" charset="-122"/>
              </a:rPr>
              <a:t>软件测试的基本原则</a:t>
            </a:r>
            <a:endParaRPr lang="zh-CN" altLang="en-US" sz="4000" b="1">
              <a:solidFill>
                <a:srgbClr val="FF3300"/>
              </a:solidFill>
              <a:latin typeface="Arial" panose="020B0604020202020204" pitchFamily="34" charset="0"/>
              <a:ea typeface="华文行楷" panose="02010800040101010101" pitchFamily="2" charset="-122"/>
            </a:endParaRPr>
          </a:p>
          <a:p>
            <a:pPr marL="609600" indent="-609600">
              <a:lnSpc>
                <a:spcPct val="105000"/>
              </a:lnSpc>
              <a:spcBef>
                <a:spcPct val="5000"/>
              </a:spcBef>
              <a:spcAft>
                <a:spcPct val="5000"/>
              </a:spcAft>
              <a:buClr>
                <a:schemeClr val="hlink"/>
              </a:buClr>
              <a:buFont typeface="Wingdings" panose="05000000000000000000" pitchFamily="2" charset="2"/>
              <a:buAutoNum type="circleNumDbPlain" startAt="2"/>
            </a:pPr>
            <a:r>
              <a:rPr lang="zh-CN" altLang="en-US" sz="3600" b="1">
                <a:solidFill>
                  <a:schemeClr val="hlink"/>
                </a:solidFill>
                <a:latin typeface="Arial" panose="020B0604020202020204" pitchFamily="34" charset="0"/>
                <a:ea typeface="黑体" panose="02010609060101010101" pitchFamily="2" charset="-122"/>
              </a:rPr>
              <a:t>测试工作具有创造性，但很困难</a:t>
            </a:r>
            <a:endParaRPr lang="zh-CN" altLang="en-US" sz="3600" b="1">
              <a:solidFill>
                <a:schemeClr val="hlink"/>
              </a:solidFill>
              <a:latin typeface="Arial" panose="020B0604020202020204" pitchFamily="34"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测试是破坏性工作？重复性的工作？</a:t>
            </a:r>
            <a:endParaRPr lang="zh-CN" altLang="en-US" sz="3400" b="1">
              <a:latin typeface="Arial" panose="020B0604020202020204" pitchFamily="34" charset="0"/>
              <a:ea typeface="楷体_GB2312" pitchFamily="1"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测试需要有创造性和洞察力、广泛的知识、测试经验和正确的测试方法</a:t>
            </a:r>
            <a:endParaRPr lang="zh-CN" altLang="en-US" sz="3400" b="1">
              <a:latin typeface="Arial" panose="020B0604020202020204" pitchFamily="34" charset="0"/>
              <a:ea typeface="楷体_GB2312" pitchFamily="1" charset="-122"/>
            </a:endParaRPr>
          </a:p>
          <a:p>
            <a:pPr marL="609600" indent="-609600">
              <a:lnSpc>
                <a:spcPct val="105000"/>
              </a:lnSpc>
              <a:spcBef>
                <a:spcPct val="5000"/>
              </a:spcBef>
              <a:spcAft>
                <a:spcPct val="5000"/>
              </a:spcAft>
              <a:buClr>
                <a:schemeClr val="hlink"/>
              </a:buClr>
              <a:buFont typeface="Wingdings" panose="05000000000000000000" pitchFamily="2" charset="2"/>
              <a:buAutoNum type="circleNumDbPlain" startAt="3"/>
            </a:pPr>
            <a:r>
              <a:rPr lang="zh-CN" altLang="en-US" sz="3600" b="1">
                <a:solidFill>
                  <a:schemeClr val="hlink"/>
                </a:solidFill>
                <a:latin typeface="Arial" panose="020B0604020202020204" pitchFamily="34" charset="0"/>
                <a:ea typeface="黑体" panose="02010609060101010101" pitchFamily="2" charset="-122"/>
              </a:rPr>
              <a:t>测试工作应由独立的专业的软件测试机构完成</a:t>
            </a:r>
            <a:endParaRPr lang="zh-CN" altLang="en-US" sz="3600" b="1">
              <a:solidFill>
                <a:schemeClr val="hlink"/>
              </a:solidFill>
              <a:latin typeface="Arial" panose="020B0604020202020204" pitchFamily="34"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程序员应避免测试自己编写的程序</a:t>
            </a:r>
            <a:endParaRPr lang="zh-CN" altLang="en-US" sz="3400" b="1">
              <a:latin typeface="Arial" panose="020B0604020202020204" pitchFamily="34" charset="0"/>
              <a:ea typeface="楷体_GB2312" pitchFamily="1"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编写软件组织不应测试自己编写的软件</a:t>
            </a:r>
            <a:endParaRPr lang="zh-CN" altLang="en-US" sz="34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7">
                                            <p:txEl>
                                              <p:charRg st="13" end="28"/>
                                            </p:txEl>
                                          </p:spTgt>
                                        </p:tgtEl>
                                        <p:attrNameLst>
                                          <p:attrName>style.visibility</p:attrName>
                                        </p:attrNameLst>
                                      </p:cBhvr>
                                      <p:to>
                                        <p:strVal val="visible"/>
                                      </p:to>
                                    </p:set>
                                    <p:animEffect transition="in" filter="blinds(horizontal)">
                                      <p:cBhvr>
                                        <p:cTn id="7" dur="500"/>
                                        <p:tgtEl>
                                          <p:spTgt spid="52227">
                                            <p:txEl>
                                              <p:charRg st="13" end="2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227">
                                            <p:txEl>
                                              <p:charRg st="28" end="45"/>
                                            </p:txEl>
                                          </p:spTgt>
                                        </p:tgtEl>
                                        <p:attrNameLst>
                                          <p:attrName>style.visibility</p:attrName>
                                        </p:attrNameLst>
                                      </p:cBhvr>
                                      <p:to>
                                        <p:strVal val="visible"/>
                                      </p:to>
                                    </p:set>
                                    <p:animEffect transition="in" filter="blinds(horizontal)">
                                      <p:cBhvr>
                                        <p:cTn id="12" dur="500"/>
                                        <p:tgtEl>
                                          <p:spTgt spid="52227">
                                            <p:txEl>
                                              <p:charRg st="28" end="4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227">
                                            <p:txEl>
                                              <p:charRg st="45" end="77"/>
                                            </p:txEl>
                                          </p:spTgt>
                                        </p:tgtEl>
                                        <p:attrNameLst>
                                          <p:attrName>style.visibility</p:attrName>
                                        </p:attrNameLst>
                                      </p:cBhvr>
                                      <p:to>
                                        <p:strVal val="visible"/>
                                      </p:to>
                                    </p:set>
                                    <p:animEffect transition="in" filter="blinds(horizontal)">
                                      <p:cBhvr>
                                        <p:cTn id="17" dur="500"/>
                                        <p:tgtEl>
                                          <p:spTgt spid="52227">
                                            <p:txEl>
                                              <p:charRg st="45" end="7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227">
                                            <p:txEl>
                                              <p:charRg st="77" end="98"/>
                                            </p:txEl>
                                          </p:spTgt>
                                        </p:tgtEl>
                                        <p:attrNameLst>
                                          <p:attrName>style.visibility</p:attrName>
                                        </p:attrNameLst>
                                      </p:cBhvr>
                                      <p:to>
                                        <p:strVal val="visible"/>
                                      </p:to>
                                    </p:set>
                                    <p:animEffect transition="in" filter="blinds(horizontal)">
                                      <p:cBhvr>
                                        <p:cTn id="22" dur="500"/>
                                        <p:tgtEl>
                                          <p:spTgt spid="52227">
                                            <p:txEl>
                                              <p:charRg st="77" end="9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2227">
                                            <p:txEl>
                                              <p:charRg st="98" end="114"/>
                                            </p:txEl>
                                          </p:spTgt>
                                        </p:tgtEl>
                                        <p:attrNameLst>
                                          <p:attrName>style.visibility</p:attrName>
                                        </p:attrNameLst>
                                      </p:cBhvr>
                                      <p:to>
                                        <p:strVal val="visible"/>
                                      </p:to>
                                    </p:set>
                                    <p:animEffect transition="in" filter="blinds(horizontal)">
                                      <p:cBhvr>
                                        <p:cTn id="27" dur="500"/>
                                        <p:tgtEl>
                                          <p:spTgt spid="52227">
                                            <p:txEl>
                                              <p:charRg st="98" end="11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227">
                                            <p:txEl>
                                              <p:charRg st="114" end="132"/>
                                            </p:txEl>
                                          </p:spTgt>
                                        </p:tgtEl>
                                        <p:attrNameLst>
                                          <p:attrName>style.visibility</p:attrName>
                                        </p:attrNameLst>
                                      </p:cBhvr>
                                      <p:to>
                                        <p:strVal val="visible"/>
                                      </p:to>
                                    </p:set>
                                    <p:animEffect transition="in" filter="blinds(horizontal)">
                                      <p:cBhvr>
                                        <p:cTn id="32" dur="500"/>
                                        <p:tgtEl>
                                          <p:spTgt spid="52227">
                                            <p:txEl>
                                              <p:charRg st="114" end="1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53249"/>
          <p:cNvSpPr>
            <a:spLocks noGrp="1" noRot="1"/>
          </p:cNvSpPr>
          <p:nvPr>
            <p:ph type="title"/>
          </p:nvPr>
        </p:nvSpPr>
        <p:spPr>
          <a:xfrm>
            <a:off x="250825" y="188913"/>
            <a:ext cx="8540750" cy="1143000"/>
          </a:xfrm>
        </p:spPr>
        <p:txBody>
          <a:bodyPr anchor="ctr"/>
          <a:p>
            <a:pPr algn="l"/>
            <a:r>
              <a:rPr lang="en-US" altLang="zh-CN"/>
              <a:t>1.3 </a:t>
            </a:r>
            <a:r>
              <a:rPr lang="zh-CN" altLang="en-US"/>
              <a:t>软件测试的概念</a:t>
            </a:r>
            <a:endParaRPr lang="zh-CN" altLang="en-US"/>
          </a:p>
        </p:txBody>
      </p:sp>
      <p:sp>
        <p:nvSpPr>
          <p:cNvPr id="53251" name="矩形 53250"/>
          <p:cNvSpPr>
            <a:spLocks noRot="1"/>
          </p:cNvSpPr>
          <p:nvPr/>
        </p:nvSpPr>
        <p:spPr>
          <a:xfrm>
            <a:off x="323850" y="1052513"/>
            <a:ext cx="8424863" cy="5616575"/>
          </a:xfrm>
          <a:prstGeom prst="rect">
            <a:avLst/>
          </a:prstGeom>
          <a:noFill/>
          <a:ln w="9525">
            <a:noFill/>
          </a:ln>
        </p:spPr>
        <p:txBody>
          <a:bodyPr anchor="t"/>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3. </a:t>
            </a:r>
            <a:r>
              <a:rPr lang="zh-CN" altLang="en-US" sz="4000" b="1">
                <a:solidFill>
                  <a:srgbClr val="FF3300"/>
                </a:solidFill>
                <a:latin typeface="Arial" panose="020B0604020202020204" pitchFamily="34" charset="0"/>
                <a:ea typeface="华文行楷" panose="02010800040101010101" pitchFamily="2" charset="-122"/>
              </a:rPr>
              <a:t>软件测试的基本原则</a:t>
            </a:r>
            <a:endParaRPr lang="zh-CN" altLang="en-US" sz="4000" b="1">
              <a:solidFill>
                <a:srgbClr val="FF3300"/>
              </a:solidFill>
              <a:latin typeface="Arial" panose="020B0604020202020204" pitchFamily="34" charset="0"/>
              <a:ea typeface="华文行楷" panose="02010800040101010101" pitchFamily="2" charset="-122"/>
            </a:endParaRPr>
          </a:p>
          <a:p>
            <a:pPr marL="609600" indent="-609600">
              <a:lnSpc>
                <a:spcPct val="105000"/>
              </a:lnSpc>
              <a:spcBef>
                <a:spcPct val="5000"/>
              </a:spcBef>
              <a:spcAft>
                <a:spcPct val="5000"/>
              </a:spcAft>
              <a:buClr>
                <a:schemeClr val="hlink"/>
              </a:buClr>
              <a:buFont typeface="Wingdings" panose="05000000000000000000" pitchFamily="2" charset="2"/>
              <a:buAutoNum type="circleNumDbPlain" startAt="4"/>
            </a:pPr>
            <a:r>
              <a:rPr lang="en-US" altLang="zh-CN" sz="3600" b="1">
                <a:solidFill>
                  <a:srgbClr val="FF0000"/>
                </a:solidFill>
                <a:latin typeface="Times New Roman" panose="02020603050405020304" pitchFamily="2" charset="0"/>
                <a:ea typeface="黑体" panose="02010609060101010101" pitchFamily="2" charset="-122"/>
              </a:rPr>
              <a:t>Pareto</a:t>
            </a:r>
            <a:r>
              <a:rPr lang="zh-CN" altLang="en-US" sz="3600" b="1">
                <a:solidFill>
                  <a:srgbClr val="FF0000"/>
                </a:solidFill>
                <a:latin typeface="Arial" panose="020B0604020202020204" pitchFamily="34" charset="0"/>
                <a:ea typeface="黑体" panose="02010609060101010101" pitchFamily="2" charset="-122"/>
              </a:rPr>
              <a:t>原则</a:t>
            </a:r>
            <a:endParaRPr lang="zh-CN" altLang="en-US" sz="3600" b="1">
              <a:solidFill>
                <a:srgbClr val="FF0000"/>
              </a:solidFill>
              <a:latin typeface="Arial" panose="020B0604020202020204" pitchFamily="34"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程序某部分存在更多错误的可能性，与该部分已发现错误的数量成正比</a:t>
            </a:r>
            <a:endParaRPr lang="zh-CN" altLang="en-US" sz="3400" b="1">
              <a:latin typeface="Arial" panose="020B0604020202020204" pitchFamily="34" charset="0"/>
              <a:ea typeface="楷体_GB2312" pitchFamily="1"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错误总是倾向于聚集存在</a:t>
            </a:r>
            <a:endParaRPr lang="zh-CN" altLang="en-US" sz="3400" b="1">
              <a:latin typeface="Arial" panose="020B0604020202020204" pitchFamily="34" charset="0"/>
              <a:ea typeface="楷体_GB2312" pitchFamily="1" charset="-122"/>
            </a:endParaRPr>
          </a:p>
          <a:p>
            <a:pPr marL="609600" indent="-609600">
              <a:spcBef>
                <a:spcPct val="20000"/>
              </a:spcBef>
              <a:buClr>
                <a:schemeClr val="hlink"/>
              </a:buClr>
              <a:buSzPct val="70000"/>
              <a:buFont typeface="Wingdings" panose="05000000000000000000" pitchFamily="2" charset="2"/>
              <a:buChar char="v"/>
            </a:pPr>
            <a:r>
              <a:rPr lang="zh-CN" altLang="en-US" sz="3400" b="1" dirty="0">
                <a:latin typeface="Arial" panose="020B0604020202020204" pitchFamily="34" charset="0"/>
                <a:ea typeface="楷体_GB2312" pitchFamily="1" charset="-122"/>
              </a:rPr>
              <a:t>寄生虫现象</a:t>
            </a:r>
            <a:endParaRPr lang="zh-CN" altLang="en-US" sz="3400" b="1" dirty="0">
              <a:latin typeface="Arial" panose="020B0604020202020204" pitchFamily="34" charset="0"/>
              <a:ea typeface="楷体_GB2312" pitchFamily="1" charset="-122"/>
            </a:endParaRPr>
          </a:p>
          <a:p>
            <a:pPr marL="609600" indent="-609600">
              <a:spcBef>
                <a:spcPct val="20000"/>
              </a:spcBef>
              <a:buClr>
                <a:schemeClr val="hlink"/>
              </a:buClr>
              <a:buSzPct val="70000"/>
              <a:buFont typeface="Wingdings" panose="05000000000000000000" pitchFamily="2" charset="2"/>
              <a:buChar char="v"/>
            </a:pPr>
            <a:r>
              <a:rPr lang="zh-CN" altLang="en-US" sz="3400" b="1" dirty="0">
                <a:latin typeface="Arial" panose="020B0604020202020204" pitchFamily="34" charset="0"/>
                <a:ea typeface="楷体_GB2312" pitchFamily="1" charset="-122"/>
              </a:rPr>
              <a:t>杀虫剂现象</a:t>
            </a:r>
            <a:endParaRPr lang="zh-CN" altLang="en-US" sz="3400" b="1">
              <a:latin typeface="Arial" panose="020B0604020202020204" pitchFamily="34" charset="0"/>
              <a:ea typeface="楷体_GB2312" pitchFamily="1" charset="-122"/>
            </a:endParaRPr>
          </a:p>
        </p:txBody>
      </p:sp>
      <p:pic>
        <p:nvPicPr>
          <p:cNvPr id="53252" name="图片 53251"/>
          <p:cNvPicPr>
            <a:picLocks noChangeAspect="1"/>
          </p:cNvPicPr>
          <p:nvPr/>
        </p:nvPicPr>
        <p:blipFill>
          <a:blip r:embed="rId1"/>
          <a:stretch>
            <a:fillRect/>
          </a:stretch>
        </p:blipFill>
        <p:spPr>
          <a:xfrm>
            <a:off x="3276600" y="1995488"/>
            <a:ext cx="5676900" cy="4684712"/>
          </a:xfrm>
          <a:prstGeom prst="rect">
            <a:avLst/>
          </a:prstGeom>
          <a:noFill/>
          <a:ln w="9525" cap="flat" cmpd="sng">
            <a:solidFill>
              <a:schemeClr val="accent1"/>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1">
                                            <p:txEl>
                                              <p:charRg st="22" end="54"/>
                                            </p:txEl>
                                          </p:spTgt>
                                        </p:tgtEl>
                                        <p:attrNameLst>
                                          <p:attrName>style.visibility</p:attrName>
                                        </p:attrNameLst>
                                      </p:cBhvr>
                                      <p:to>
                                        <p:strVal val="visible"/>
                                      </p:to>
                                    </p:set>
                                    <p:animEffect transition="in" filter="blinds(horizontal)">
                                      <p:cBhvr>
                                        <p:cTn id="7" dur="500"/>
                                        <p:tgtEl>
                                          <p:spTgt spid="53251">
                                            <p:txEl>
                                              <p:charRg st="22" end="5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 calcmode="lin" valueType="num">
                                      <p:cBhvr additive="base">
                                        <p:cTn id="12" dur="500" fill="hold"/>
                                        <p:tgtEl>
                                          <p:spTgt spid="53252"/>
                                        </p:tgtEl>
                                        <p:attrNameLst>
                                          <p:attrName>ppt_x</p:attrName>
                                        </p:attrNameLst>
                                      </p:cBhvr>
                                      <p:tavLst>
                                        <p:tav tm="0">
                                          <p:val>
                                            <p:strVal val="#ppt_x"/>
                                          </p:val>
                                        </p:tav>
                                        <p:tav tm="100000">
                                          <p:val>
                                            <p:strVal val="#ppt_x"/>
                                          </p:val>
                                        </p:tav>
                                      </p:tavLst>
                                    </p:anim>
                                    <p:anim calcmode="lin" valueType="num">
                                      <p:cBhvr additive="base">
                                        <p:cTn id="13"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53252"/>
                                        </p:tgtEl>
                                      </p:cBhvr>
                                    </p:animEffect>
                                    <p:set>
                                      <p:cBhvr>
                                        <p:cTn id="18" dur="1" fill="hold">
                                          <p:stCondLst>
                                            <p:cond delay="499"/>
                                          </p:stCondLst>
                                        </p:cTn>
                                        <p:tgtEl>
                                          <p:spTgt spid="53252"/>
                                        </p:tgtEl>
                                        <p:attrNameLst>
                                          <p:attrName>style.visibility</p:attrName>
                                        </p:attrNameLst>
                                      </p:cBhvr>
                                      <p:to>
                                        <p:strVal val="hidden"/>
                                      </p:to>
                                    </p:se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53251">
                                            <p:txEl>
                                              <p:charRg st="54" end="66"/>
                                            </p:txEl>
                                          </p:spTgt>
                                        </p:tgtEl>
                                        <p:attrNameLst>
                                          <p:attrName>style.visibility</p:attrName>
                                        </p:attrNameLst>
                                      </p:cBhvr>
                                      <p:to>
                                        <p:strVal val="visible"/>
                                      </p:to>
                                    </p:set>
                                    <p:animEffect transition="in" filter="blinds(horizontal)">
                                      <p:cBhvr>
                                        <p:cTn id="22" dur="500"/>
                                        <p:tgtEl>
                                          <p:spTgt spid="53251">
                                            <p:txEl>
                                              <p:charRg st="54" end="6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3251">
                                            <p:txEl>
                                              <p:charRg st="66" end="72"/>
                                            </p:txEl>
                                          </p:spTgt>
                                        </p:tgtEl>
                                        <p:attrNameLst>
                                          <p:attrName>style.visibility</p:attrName>
                                        </p:attrNameLst>
                                      </p:cBhvr>
                                      <p:to>
                                        <p:strVal val="visible"/>
                                      </p:to>
                                    </p:set>
                                    <p:animEffect transition="in" filter="blinds(horizontal)">
                                      <p:cBhvr>
                                        <p:cTn id="27" dur="500"/>
                                        <p:tgtEl>
                                          <p:spTgt spid="53251">
                                            <p:txEl>
                                              <p:charRg st="66" end="7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3251">
                                            <p:txEl>
                                              <p:charRg st="72" end="78"/>
                                            </p:txEl>
                                          </p:spTgt>
                                        </p:tgtEl>
                                        <p:attrNameLst>
                                          <p:attrName>style.visibility</p:attrName>
                                        </p:attrNameLst>
                                      </p:cBhvr>
                                      <p:to>
                                        <p:strVal val="visible"/>
                                      </p:to>
                                    </p:set>
                                    <p:animEffect transition="in" filter="blinds(horizontal)">
                                      <p:cBhvr>
                                        <p:cTn id="32" dur="500"/>
                                        <p:tgtEl>
                                          <p:spTgt spid="53251">
                                            <p:txEl>
                                              <p:charRg st="72" end="7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54273"/>
          <p:cNvSpPr>
            <a:spLocks noGrp="1" noRot="1"/>
          </p:cNvSpPr>
          <p:nvPr>
            <p:ph type="title"/>
          </p:nvPr>
        </p:nvSpPr>
        <p:spPr>
          <a:xfrm>
            <a:off x="250825" y="188913"/>
            <a:ext cx="8540750" cy="1143000"/>
          </a:xfrm>
        </p:spPr>
        <p:txBody>
          <a:bodyPr wrap="square" lIns="91440" tIns="45720" rIns="91440" bIns="45720" anchor="ctr"/>
          <a:p>
            <a:pPr algn="l"/>
            <a:r>
              <a:rPr lang="en-US" altLang="zh-CN" dirty="0"/>
              <a:t>1.3 </a:t>
            </a:r>
            <a:r>
              <a:rPr lang="zh-CN" altLang="en-US" dirty="0"/>
              <a:t>软件测试的概念</a:t>
            </a:r>
            <a:endParaRPr lang="zh-CN" altLang="en-US" dirty="0"/>
          </a:p>
        </p:txBody>
      </p:sp>
      <p:sp>
        <p:nvSpPr>
          <p:cNvPr id="71682" name="矩形 54274"/>
          <p:cNvSpPr>
            <a:spLocks noRot="1"/>
          </p:cNvSpPr>
          <p:nvPr/>
        </p:nvSpPr>
        <p:spPr>
          <a:xfrm>
            <a:off x="323850" y="1052513"/>
            <a:ext cx="8424863" cy="5616575"/>
          </a:xfrm>
          <a:prstGeom prst="rect">
            <a:avLst/>
          </a:prstGeom>
          <a:noFill/>
          <a:ln w="9525">
            <a:noFill/>
          </a:ln>
        </p:spPr>
        <p:txBody>
          <a:bodyPr anchor="t"/>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en-US" altLang="zh-CN" sz="4000" b="1" dirty="0">
                <a:solidFill>
                  <a:srgbClr val="FF3300"/>
                </a:solidFill>
                <a:latin typeface="Times New Roman" panose="02020603050405020304" pitchFamily="2" charset="0"/>
                <a:ea typeface="华文行楷" panose="02010800040101010101" pitchFamily="2" charset="-122"/>
              </a:rPr>
              <a:t>3. </a:t>
            </a:r>
            <a:r>
              <a:rPr lang="zh-CN" altLang="en-US" sz="4000" b="1" dirty="0">
                <a:solidFill>
                  <a:srgbClr val="FF3300"/>
                </a:solidFill>
                <a:latin typeface="Arial" panose="020B0604020202020204" pitchFamily="34" charset="0"/>
                <a:ea typeface="华文行楷" panose="02010800040101010101" pitchFamily="2" charset="-122"/>
              </a:rPr>
              <a:t>软件测试的基本原则</a:t>
            </a:r>
            <a:endParaRPr lang="zh-CN" altLang="en-US" sz="4000" b="1" dirty="0">
              <a:solidFill>
                <a:srgbClr val="FF3300"/>
              </a:solidFill>
              <a:latin typeface="Arial" panose="020B0604020202020204" pitchFamily="34" charset="0"/>
              <a:ea typeface="华文行楷" panose="02010800040101010101" pitchFamily="2" charset="-122"/>
            </a:endParaRPr>
          </a:p>
          <a:p>
            <a:pPr marL="609600" indent="-609600">
              <a:lnSpc>
                <a:spcPct val="105000"/>
              </a:lnSpc>
              <a:spcBef>
                <a:spcPct val="5000"/>
              </a:spcBef>
              <a:spcAft>
                <a:spcPct val="5000"/>
              </a:spcAft>
              <a:buClr>
                <a:schemeClr val="hlink"/>
              </a:buClr>
              <a:buFont typeface="Wingdings" panose="05000000000000000000" pitchFamily="2" charset="2"/>
              <a:buAutoNum type="circleNumDbPlain" startAt="5"/>
            </a:pPr>
            <a:r>
              <a:rPr lang="zh-CN" altLang="en-US" sz="3600" b="1" dirty="0">
                <a:solidFill>
                  <a:schemeClr val="hlink"/>
                </a:solidFill>
                <a:latin typeface="Arial" panose="020B0604020202020204" pitchFamily="34" charset="0"/>
                <a:ea typeface="黑体" panose="02010609060101010101" pitchFamily="2" charset="-122"/>
              </a:rPr>
              <a:t>测试需尽早介入，且贯穿于整个生命周期</a:t>
            </a:r>
            <a:endParaRPr lang="zh-CN" altLang="en-US" sz="3400" b="1" dirty="0">
              <a:latin typeface="Arial" panose="020B0604020202020204" pitchFamily="34" charset="0"/>
              <a:ea typeface="楷体_GB2312" pitchFamily="1" charset="-122"/>
            </a:endParaRPr>
          </a:p>
        </p:txBody>
      </p:sp>
      <p:pic>
        <p:nvPicPr>
          <p:cNvPr id="91140" name="Picture 3"/>
          <p:cNvPicPr>
            <a:picLocks noChangeAspect="1"/>
          </p:cNvPicPr>
          <p:nvPr/>
        </p:nvPicPr>
        <p:blipFill>
          <a:blip r:embed="rId1"/>
          <a:stretch>
            <a:fillRect/>
          </a:stretch>
        </p:blipFill>
        <p:spPr>
          <a:xfrm>
            <a:off x="1165225" y="2974975"/>
            <a:ext cx="7051675" cy="35972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fade">
                                      <p:cBhvr>
                                        <p:cTn id="7" dur="1000"/>
                                        <p:tgtEl>
                                          <p:spTgt spid="91140"/>
                                        </p:tgtEl>
                                      </p:cBhvr>
                                    </p:animEffect>
                                    <p:anim calcmode="lin" valueType="num">
                                      <p:cBhvr>
                                        <p:cTn id="8" dur="1000" fill="hold"/>
                                        <p:tgtEl>
                                          <p:spTgt spid="91140"/>
                                        </p:tgtEl>
                                        <p:attrNameLst>
                                          <p:attrName>ppt_x</p:attrName>
                                        </p:attrNameLst>
                                      </p:cBhvr>
                                      <p:tavLst>
                                        <p:tav tm="0">
                                          <p:val>
                                            <p:strVal val="#ppt_x"/>
                                          </p:val>
                                        </p:tav>
                                        <p:tav tm="100000">
                                          <p:val>
                                            <p:strVal val="#ppt_x"/>
                                          </p:val>
                                        </p:tav>
                                      </p:tavLst>
                                    </p:anim>
                                    <p:anim calcmode="lin" valueType="num">
                                      <p:cBhvr>
                                        <p:cTn id="9" dur="1000" fill="hold"/>
                                        <p:tgtEl>
                                          <p:spTgt spid="91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54273"/>
          <p:cNvSpPr>
            <a:spLocks noGrp="1" noRot="1"/>
          </p:cNvSpPr>
          <p:nvPr>
            <p:ph type="title"/>
          </p:nvPr>
        </p:nvSpPr>
        <p:spPr>
          <a:xfrm>
            <a:off x="250825" y="188913"/>
            <a:ext cx="8540750" cy="1143000"/>
          </a:xfrm>
        </p:spPr>
        <p:txBody>
          <a:bodyPr anchor="ctr"/>
          <a:p>
            <a:pPr algn="l"/>
            <a:r>
              <a:rPr lang="en-US" altLang="zh-CN"/>
              <a:t>1.3 </a:t>
            </a:r>
            <a:r>
              <a:rPr lang="zh-CN" altLang="en-US"/>
              <a:t>软件测试的概念</a:t>
            </a:r>
            <a:endParaRPr lang="zh-CN" altLang="en-US"/>
          </a:p>
        </p:txBody>
      </p:sp>
      <p:sp>
        <p:nvSpPr>
          <p:cNvPr id="54275" name="矩形 54274"/>
          <p:cNvSpPr>
            <a:spLocks noRot="1"/>
          </p:cNvSpPr>
          <p:nvPr/>
        </p:nvSpPr>
        <p:spPr>
          <a:xfrm>
            <a:off x="323850" y="1052513"/>
            <a:ext cx="8424863" cy="5616575"/>
          </a:xfrm>
          <a:prstGeom prst="rect">
            <a:avLst/>
          </a:prstGeom>
          <a:noFill/>
          <a:ln w="9525">
            <a:noFill/>
          </a:ln>
        </p:spPr>
        <p:txBody>
          <a:bodyPr anchor="t"/>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3. </a:t>
            </a:r>
            <a:r>
              <a:rPr lang="zh-CN" altLang="en-US" sz="4000" b="1">
                <a:solidFill>
                  <a:srgbClr val="FF3300"/>
                </a:solidFill>
                <a:latin typeface="Arial" panose="020B0604020202020204" pitchFamily="34" charset="0"/>
                <a:ea typeface="华文行楷" panose="02010800040101010101" pitchFamily="2" charset="-122"/>
              </a:rPr>
              <a:t>软件测试的基本原则</a:t>
            </a:r>
            <a:endParaRPr lang="zh-CN" altLang="en-US" sz="4000" b="1">
              <a:solidFill>
                <a:srgbClr val="FF3300"/>
              </a:solidFill>
              <a:latin typeface="Arial" panose="020B0604020202020204" pitchFamily="34" charset="0"/>
              <a:ea typeface="华文行楷" panose="02010800040101010101" pitchFamily="2" charset="-122"/>
            </a:endParaRPr>
          </a:p>
          <a:p>
            <a:pPr marL="609600" indent="-609600">
              <a:lnSpc>
                <a:spcPct val="105000"/>
              </a:lnSpc>
              <a:spcBef>
                <a:spcPct val="5000"/>
              </a:spcBef>
              <a:spcAft>
                <a:spcPct val="5000"/>
              </a:spcAft>
              <a:buClr>
                <a:schemeClr val="hlink"/>
              </a:buClr>
              <a:buFont typeface="Times New Roman" panose="02020603050405020304" pitchFamily="2" charset="0"/>
              <a:buAutoNum type="circleNumDbPlain" startAt="6"/>
            </a:pPr>
            <a:r>
              <a:rPr lang="zh-CN" altLang="en-US" sz="3600" b="1">
                <a:solidFill>
                  <a:schemeClr val="hlink"/>
                </a:solidFill>
                <a:latin typeface="Arial" panose="020B0604020202020204" pitchFamily="34" charset="0"/>
                <a:ea typeface="黑体" panose="02010609060101010101" pitchFamily="2" charset="-122"/>
              </a:rPr>
              <a:t>设计测试用例时应考虑各种情况</a:t>
            </a:r>
            <a:endParaRPr lang="zh-CN" altLang="en-US" sz="3600" b="1">
              <a:solidFill>
                <a:schemeClr val="hlink"/>
              </a:solidFill>
              <a:latin typeface="Arial" panose="020B0604020202020204" pitchFamily="34"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测试用例的编写不仅应当根据</a:t>
            </a:r>
            <a:r>
              <a:rPr lang="zh-CN" altLang="en-US" sz="3400" b="1">
                <a:solidFill>
                  <a:srgbClr val="6600FF"/>
                </a:solidFill>
                <a:latin typeface="Arial" panose="020B0604020202020204" pitchFamily="34" charset="0"/>
                <a:ea typeface="楷体_GB2312" pitchFamily="1" charset="-122"/>
              </a:rPr>
              <a:t>有效和预期</a:t>
            </a:r>
            <a:r>
              <a:rPr lang="zh-CN" altLang="en-US" sz="3400" b="1">
                <a:latin typeface="Arial" panose="020B0604020202020204" pitchFamily="34" charset="0"/>
                <a:ea typeface="楷体_GB2312" pitchFamily="1" charset="-122"/>
              </a:rPr>
              <a:t>的输入情况，而且应当根据</a:t>
            </a:r>
            <a:r>
              <a:rPr lang="zh-CN" altLang="en-US" sz="3400" b="1">
                <a:solidFill>
                  <a:srgbClr val="6600FF"/>
                </a:solidFill>
                <a:latin typeface="Arial" panose="020B0604020202020204" pitchFamily="34" charset="0"/>
                <a:ea typeface="楷体_GB2312" pitchFamily="1" charset="-122"/>
              </a:rPr>
              <a:t>无效和未预料到</a:t>
            </a:r>
            <a:r>
              <a:rPr lang="zh-CN" altLang="en-US" sz="3400" b="1">
                <a:latin typeface="Arial" panose="020B0604020202020204" pitchFamily="34" charset="0"/>
                <a:ea typeface="楷体_GB2312" pitchFamily="1" charset="-122"/>
              </a:rPr>
              <a:t>的输入情况</a:t>
            </a:r>
            <a:endParaRPr lang="zh-CN" altLang="en-US" sz="3400" b="1">
              <a:latin typeface="Arial" panose="020B0604020202020204" pitchFamily="34" charset="0"/>
              <a:ea typeface="楷体_GB2312" pitchFamily="1" charset="-122"/>
            </a:endParaRPr>
          </a:p>
          <a:p>
            <a:pPr marL="609600" indent="-609600">
              <a:spcBef>
                <a:spcPct val="20000"/>
              </a:spcBef>
              <a:buClr>
                <a:schemeClr val="hlink"/>
              </a:buClr>
              <a:buSzPct val="70000"/>
              <a:buFont typeface="Wingdings" panose="05000000000000000000" pitchFamily="2" charset="2"/>
              <a:buChar char="v"/>
            </a:pPr>
            <a:r>
              <a:rPr lang="zh-CN" altLang="en-US" sz="3400" b="1">
                <a:latin typeface="Arial" panose="020B0604020202020204" pitchFamily="34" charset="0"/>
                <a:ea typeface="楷体_GB2312" pitchFamily="1" charset="-122"/>
              </a:rPr>
              <a:t>检查程序是否“</a:t>
            </a:r>
            <a:r>
              <a:rPr lang="zh-CN" altLang="en-US" sz="3400" b="1">
                <a:solidFill>
                  <a:srgbClr val="6600FF"/>
                </a:solidFill>
                <a:latin typeface="Arial" panose="020B0604020202020204" pitchFamily="34" charset="0"/>
                <a:ea typeface="楷体_GB2312" pitchFamily="1" charset="-122"/>
              </a:rPr>
              <a:t>未做其应该做的</a:t>
            </a:r>
            <a:r>
              <a:rPr lang="zh-CN" altLang="en-US" sz="3400" b="1">
                <a:latin typeface="Arial" panose="020B0604020202020204" pitchFamily="34" charset="0"/>
                <a:ea typeface="楷体_GB2312" pitchFamily="1" charset="-122"/>
              </a:rPr>
              <a:t>”，还要检查程序是否“</a:t>
            </a:r>
            <a:r>
              <a:rPr lang="zh-CN" altLang="en-US" sz="3400" b="1">
                <a:solidFill>
                  <a:srgbClr val="6600FF"/>
                </a:solidFill>
                <a:latin typeface="Arial" panose="020B0604020202020204" pitchFamily="34" charset="0"/>
                <a:ea typeface="楷体_GB2312" pitchFamily="1" charset="-122"/>
              </a:rPr>
              <a:t>做了其不应该做的</a:t>
            </a:r>
            <a:r>
              <a:rPr lang="zh-CN" altLang="en-US" sz="3400" b="1">
                <a:latin typeface="Arial" panose="020B0604020202020204" pitchFamily="34" charset="0"/>
                <a:ea typeface="楷体_GB2312" pitchFamily="1" charset="-122"/>
              </a:rPr>
              <a:t>”</a:t>
            </a:r>
            <a:endParaRPr lang="zh-CN" altLang="en-US" sz="34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5">
                                            <p:txEl>
                                              <p:charRg st="28" end="71"/>
                                            </p:txEl>
                                          </p:spTgt>
                                        </p:tgtEl>
                                        <p:attrNameLst>
                                          <p:attrName>style.visibility</p:attrName>
                                        </p:attrNameLst>
                                      </p:cBhvr>
                                      <p:to>
                                        <p:strVal val="visible"/>
                                      </p:to>
                                    </p:set>
                                    <p:animEffect transition="in" filter="blinds(horizontal)">
                                      <p:cBhvr>
                                        <p:cTn id="7" dur="500"/>
                                        <p:tgtEl>
                                          <p:spTgt spid="54275">
                                            <p:txEl>
                                              <p:charRg st="28" end="7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275">
                                            <p:txEl>
                                              <p:charRg st="71" end="106"/>
                                            </p:txEl>
                                          </p:spTgt>
                                        </p:tgtEl>
                                        <p:attrNameLst>
                                          <p:attrName>style.visibility</p:attrName>
                                        </p:attrNameLst>
                                      </p:cBhvr>
                                      <p:to>
                                        <p:strVal val="visible"/>
                                      </p:to>
                                    </p:set>
                                    <p:animEffect transition="in" filter="blinds(horizontal)">
                                      <p:cBhvr>
                                        <p:cTn id="12" dur="500"/>
                                        <p:tgtEl>
                                          <p:spTgt spid="54275">
                                            <p:txEl>
                                              <p:charRg st="71" end="10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55297"/>
          <p:cNvSpPr>
            <a:spLocks noGrp="1" noRot="1"/>
          </p:cNvSpPr>
          <p:nvPr>
            <p:ph type="title"/>
          </p:nvPr>
        </p:nvSpPr>
        <p:spPr>
          <a:xfrm>
            <a:off x="250825" y="188913"/>
            <a:ext cx="8540750" cy="1143000"/>
          </a:xfrm>
        </p:spPr>
        <p:txBody>
          <a:bodyPr anchor="ctr"/>
          <a:p>
            <a:pPr algn="l"/>
            <a:r>
              <a:rPr lang="en-US" altLang="zh-CN"/>
              <a:t>1.3 </a:t>
            </a:r>
            <a:r>
              <a:rPr lang="zh-CN" altLang="en-US"/>
              <a:t>软件测试的概念</a:t>
            </a:r>
            <a:endParaRPr lang="zh-CN" altLang="en-US"/>
          </a:p>
        </p:txBody>
      </p:sp>
      <p:sp>
        <p:nvSpPr>
          <p:cNvPr id="55299" name="矩形 55298"/>
          <p:cNvSpPr>
            <a:spLocks noRot="1"/>
          </p:cNvSpPr>
          <p:nvPr/>
        </p:nvSpPr>
        <p:spPr>
          <a:xfrm>
            <a:off x="323850" y="1052513"/>
            <a:ext cx="8424863" cy="5616575"/>
          </a:xfrm>
          <a:prstGeom prst="rect">
            <a:avLst/>
          </a:prstGeom>
          <a:noFill/>
          <a:ln w="9525">
            <a:noFill/>
          </a:ln>
        </p:spPr>
        <p:txBody>
          <a:bodyPr anchor="t"/>
          <a:p>
            <a:pPr marL="609600" lvl="0" indent="-609600" fontAlgn="base">
              <a:lnSpc>
                <a:spcPct val="110000"/>
              </a:lnSpc>
              <a:spcBef>
                <a:spcPct val="5000"/>
              </a:spcBef>
              <a:spcAft>
                <a:spcPct val="5000"/>
              </a:spcAft>
              <a:buClr>
                <a:schemeClr val="hlink"/>
              </a:buClr>
              <a:buSzPct val="70000"/>
              <a:buFont typeface="Wingdings" panose="05000000000000000000" pitchFamily="2" charset="2"/>
              <a:buNone/>
            </a:pPr>
            <a:r>
              <a:rPr lang="en-US" altLang="zh-CN" sz="4000" b="1" strike="noStrike" noProof="1">
                <a:solidFill>
                  <a:srgbClr val="FF3300"/>
                </a:solidFill>
                <a:latin typeface="Times New Roman" panose="02020603050405020304" pitchFamily="2" charset="0"/>
                <a:ea typeface="华文行楷" panose="02010800040101010101" pitchFamily="2" charset="-122"/>
                <a:cs typeface="+mn-ea"/>
              </a:rPr>
              <a:t>3. </a:t>
            </a:r>
            <a:r>
              <a:rPr lang="zh-CN" altLang="en-US" sz="4000" b="1" strike="noStrike" noProof="1">
                <a:solidFill>
                  <a:srgbClr val="FF3300"/>
                </a:solidFill>
                <a:latin typeface="Arial" panose="020B0604020202020204" pitchFamily="34" charset="0"/>
                <a:ea typeface="华文行楷" panose="02010800040101010101" pitchFamily="2" charset="-122"/>
                <a:cs typeface="+mn-ea"/>
              </a:rPr>
              <a:t>软件测试的基本原则</a:t>
            </a:r>
            <a:endParaRPr lang="zh-CN" altLang="en-US" sz="4000" b="1" strike="noStrike" noProof="1">
              <a:solidFill>
                <a:srgbClr val="FF3300"/>
              </a:solidFill>
              <a:latin typeface="Arial" panose="020B0604020202020204" pitchFamily="34" charset="0"/>
              <a:ea typeface="华文行楷" panose="02010800040101010101" pitchFamily="2" charset="-122"/>
            </a:endParaRPr>
          </a:p>
          <a:p>
            <a:pPr marL="742950" lvl="0" indent="-742950" fontAlgn="base">
              <a:lnSpc>
                <a:spcPct val="105000"/>
              </a:lnSpc>
              <a:spcBef>
                <a:spcPct val="5000"/>
              </a:spcBef>
              <a:spcAft>
                <a:spcPct val="5000"/>
              </a:spcAft>
              <a:buClr>
                <a:schemeClr val="hlink"/>
              </a:buClr>
              <a:buFont typeface="+mj-ea"/>
              <a:buAutoNum type="circleNumDbPlain" startAt="7"/>
            </a:pPr>
            <a:r>
              <a:rPr lang="zh-CN" altLang="en-US" sz="3600" b="1" strike="noStrike" noProof="1">
                <a:solidFill>
                  <a:schemeClr val="hlink"/>
                </a:solidFill>
                <a:latin typeface="Arial" panose="020B0604020202020204" pitchFamily="34" charset="0"/>
                <a:ea typeface="黑体" panose="02010609060101010101" pitchFamily="2" charset="-122"/>
                <a:cs typeface="+mn-ea"/>
              </a:rPr>
              <a:t>计划测试工作时不应默许假定不会发生错误</a:t>
            </a:r>
            <a:endParaRPr lang="zh-CN" altLang="en-US" sz="3600" b="1" strike="noStrike" noProof="1">
              <a:solidFill>
                <a:schemeClr val="hlink"/>
              </a:solidFill>
              <a:latin typeface="Arial" panose="020B0604020202020204" pitchFamily="34" charset="0"/>
              <a:ea typeface="黑体" panose="02010609060101010101" pitchFamily="2" charset="-122"/>
            </a:endParaRPr>
          </a:p>
          <a:p>
            <a:pPr marL="609600" lvl="0" indent="-609600" fontAlgn="base">
              <a:spcBef>
                <a:spcPct val="20000"/>
              </a:spcBef>
              <a:buClr>
                <a:schemeClr val="hlink"/>
              </a:buClr>
              <a:buSzPct val="70000"/>
              <a:buFont typeface="Wingdings" panose="05000000000000000000" pitchFamily="2" charset="2"/>
              <a:buChar char="v"/>
            </a:pPr>
            <a:r>
              <a:rPr lang="en-US" altLang="zh-CN" sz="3200" strike="noStrike" noProof="1">
                <a:latin typeface="Comic Sans MS" panose="030F0702030302020204" pitchFamily="2" charset="0"/>
                <a:ea typeface="宋体" panose="02010600030101010101" pitchFamily="2" charset="-122"/>
                <a:cs typeface="+mn-ea"/>
              </a:rPr>
              <a:t>Glenford Myers (1979): “Testing is the process of executing a program or system with the intent of finding errors.”</a:t>
            </a:r>
            <a:endParaRPr lang="en-US" altLang="zh-CN" sz="3400" b="1" strike="noStrike" noProof="1">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9">
                                            <p:txEl>
                                              <p:charRg st="33" end="149"/>
                                            </p:txEl>
                                          </p:spTgt>
                                        </p:tgtEl>
                                        <p:attrNameLst>
                                          <p:attrName>style.visibility</p:attrName>
                                        </p:attrNameLst>
                                      </p:cBhvr>
                                      <p:to>
                                        <p:strVal val="visible"/>
                                      </p:to>
                                    </p:set>
                                    <p:animEffect transition="in" filter="blinds(horizontal)">
                                      <p:cBhvr>
                                        <p:cTn id="7" dur="500"/>
                                        <p:tgtEl>
                                          <p:spTgt spid="55299">
                                            <p:txEl>
                                              <p:charRg st="33" end="1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56321"/>
          <p:cNvSpPr>
            <a:spLocks noGrp="1" noRot="1"/>
          </p:cNvSpPr>
          <p:nvPr>
            <p:ph type="title"/>
          </p:nvPr>
        </p:nvSpPr>
        <p:spPr>
          <a:xfrm>
            <a:off x="250825" y="188913"/>
            <a:ext cx="8540750" cy="1143000"/>
          </a:xfrm>
        </p:spPr>
        <p:txBody>
          <a:bodyPr anchor="ctr"/>
          <a:p>
            <a:pPr algn="l"/>
            <a:r>
              <a:rPr lang="zh-CN" altLang="en-US" dirty="0"/>
              <a:t>1.3 软件测试的概念</a:t>
            </a:r>
            <a:endParaRPr lang="zh-CN" altLang="en-US" dirty="0"/>
          </a:p>
        </p:txBody>
      </p:sp>
      <p:sp>
        <p:nvSpPr>
          <p:cNvPr id="56323" name="矩形 56322"/>
          <p:cNvSpPr>
            <a:spLocks noRot="1"/>
          </p:cNvSpPr>
          <p:nvPr/>
        </p:nvSpPr>
        <p:spPr>
          <a:xfrm>
            <a:off x="323850" y="1052513"/>
            <a:ext cx="8424863" cy="5616575"/>
          </a:xfrm>
          <a:prstGeom prst="rect">
            <a:avLst/>
          </a:prstGeom>
          <a:noFill/>
          <a:ln w="9525">
            <a:noFill/>
          </a:ln>
        </p:spPr>
        <p:txBody>
          <a:bodyPr anchor="t"/>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4. </a:t>
            </a:r>
            <a:r>
              <a:rPr lang="zh-CN" altLang="en-US" sz="4000" b="1">
                <a:solidFill>
                  <a:srgbClr val="FF3300"/>
                </a:solidFill>
                <a:latin typeface="Arial" panose="020B0604020202020204" pitchFamily="34" charset="0"/>
                <a:ea typeface="华文行楷" panose="02010800040101010101" pitchFamily="2" charset="-122"/>
              </a:rPr>
              <a:t>软件测试的局限性</a:t>
            </a:r>
            <a:endParaRPr lang="zh-CN" altLang="en-US" sz="4000" b="1">
              <a:solidFill>
                <a:srgbClr val="FF3300"/>
              </a:solidFill>
              <a:latin typeface="Arial" panose="020B0604020202020204" pitchFamily="34" charset="0"/>
              <a:ea typeface="华文行楷" panose="02010800040101010101" pitchFamily="2" charset="-122"/>
            </a:endParaRPr>
          </a:p>
          <a:p>
            <a:pPr marL="609600" indent="-609600">
              <a:lnSpc>
                <a:spcPct val="110000"/>
              </a:lnSpc>
              <a:spcBef>
                <a:spcPct val="5000"/>
              </a:spcBef>
              <a:spcAft>
                <a:spcPct val="5000"/>
              </a:spcAft>
              <a:buClr>
                <a:schemeClr val="hlink"/>
              </a:buClr>
              <a:buFont typeface="Wingdings" panose="05000000000000000000" pitchFamily="2" charset="2"/>
              <a:buAutoNum type="circleNumDbPlain"/>
            </a:pPr>
            <a:r>
              <a:rPr lang="zh-CN" altLang="en-US" sz="3600" b="1">
                <a:solidFill>
                  <a:schemeClr val="hlink"/>
                </a:solidFill>
                <a:latin typeface="Arial" panose="020B0604020202020204" pitchFamily="34" charset="0"/>
                <a:ea typeface="黑体" panose="02010609060101010101" pitchFamily="2" charset="-122"/>
              </a:rPr>
              <a:t>输入</a:t>
            </a:r>
            <a:r>
              <a:rPr lang="en-US" altLang="zh-CN" sz="3600" b="1">
                <a:solidFill>
                  <a:schemeClr val="hlink"/>
                </a:solidFill>
                <a:latin typeface="Times New Roman" panose="02020603050405020304" pitchFamily="2" charset="0"/>
                <a:ea typeface="黑体" panose="02010609060101010101" pitchFamily="2" charset="-122"/>
              </a:rPr>
              <a:t>/</a:t>
            </a:r>
            <a:r>
              <a:rPr lang="zh-CN" altLang="en-US" sz="3600" b="1">
                <a:solidFill>
                  <a:schemeClr val="hlink"/>
                </a:solidFill>
                <a:latin typeface="Arial" panose="020B0604020202020204" pitchFamily="34" charset="0"/>
                <a:ea typeface="黑体" panose="02010609060101010101" pitchFamily="2" charset="-122"/>
              </a:rPr>
              <a:t>状态空间的无限性</a:t>
            </a:r>
            <a:endParaRPr lang="zh-CN" altLang="en-US" sz="3600" b="1">
              <a:solidFill>
                <a:schemeClr val="hlink"/>
              </a:solidFill>
              <a:latin typeface="Arial" panose="020B0604020202020204" pitchFamily="34" charset="0"/>
              <a:ea typeface="黑体" panose="02010609060101010101" pitchFamily="2" charset="-122"/>
            </a:endParaRPr>
          </a:p>
          <a:p>
            <a:pPr marL="609600" indent="-609600">
              <a:lnSpc>
                <a:spcPct val="110000"/>
              </a:lnSpc>
              <a:spcBef>
                <a:spcPct val="5000"/>
              </a:spcBef>
              <a:spcAft>
                <a:spcPct val="5000"/>
              </a:spcAft>
              <a:buClr>
                <a:schemeClr val="hlink"/>
              </a:buClr>
              <a:buFont typeface="Wingdings" panose="05000000000000000000" pitchFamily="2" charset="2"/>
              <a:buAutoNum type="circleNumDbPlain"/>
            </a:pPr>
            <a:r>
              <a:rPr lang="zh-CN" altLang="en-US" sz="3600" b="1">
                <a:solidFill>
                  <a:schemeClr val="hlink"/>
                </a:solidFill>
                <a:latin typeface="Arial" panose="020B0604020202020204" pitchFamily="34" charset="0"/>
                <a:ea typeface="黑体" panose="02010609060101010101" pitchFamily="2" charset="-122"/>
              </a:rPr>
              <a:t>故障敏感性和巧合正确性</a:t>
            </a:r>
            <a:endParaRPr lang="zh-CN" altLang="en-US" sz="3600" b="1">
              <a:solidFill>
                <a:schemeClr val="hlink"/>
              </a:solidFill>
              <a:latin typeface="Arial" panose="020B0604020202020204" pitchFamily="34" charset="0"/>
              <a:ea typeface="黑体" panose="02010609060101010101" pitchFamily="2"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a:latin typeface="楷体_GB2312" pitchFamily="1" charset="-122"/>
                <a:ea typeface="楷体_GB2312" pitchFamily="1" charset="-122"/>
              </a:rPr>
              <a:t>代码对测试包隐藏故障的能力称为</a:t>
            </a:r>
            <a:r>
              <a:rPr lang="zh-CN" altLang="en-US" sz="3400" b="1">
                <a:solidFill>
                  <a:srgbClr val="FF3300"/>
                </a:solidFill>
                <a:latin typeface="楷体_GB2312" pitchFamily="1" charset="-122"/>
                <a:ea typeface="楷体_GB2312" pitchFamily="1" charset="-122"/>
              </a:rPr>
              <a:t>故障敏感性</a:t>
            </a:r>
            <a:endParaRPr lang="zh-CN" altLang="en-US" sz="3400" b="1">
              <a:solidFill>
                <a:srgbClr val="FF3300"/>
              </a:solidFill>
              <a:latin typeface="楷体_GB2312" pitchFamily="1" charset="-122"/>
              <a:ea typeface="楷体_GB2312" pitchFamily="1"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a:latin typeface="楷体_GB2312" pitchFamily="1" charset="-122"/>
                <a:ea typeface="楷体_GB2312" pitchFamily="1" charset="-122"/>
              </a:rPr>
              <a:t>错误的代码执行时，却产生了正确的结果，被称为</a:t>
            </a:r>
            <a:r>
              <a:rPr lang="zh-CN" altLang="en-US" sz="3400" b="1">
                <a:solidFill>
                  <a:srgbClr val="FF3300"/>
                </a:solidFill>
                <a:latin typeface="楷体_GB2312" pitchFamily="1" charset="-122"/>
                <a:ea typeface="楷体_GB2312" pitchFamily="1" charset="-122"/>
              </a:rPr>
              <a:t>巧合正确性</a:t>
            </a:r>
            <a:endParaRPr lang="zh-CN" altLang="en-US" sz="3400" b="1">
              <a:solidFill>
                <a:srgbClr val="FF3300"/>
              </a:solidFill>
              <a:latin typeface="楷体_GB2312" pitchFamily="1" charset="-122"/>
              <a:ea typeface="楷体_GB2312" pitchFamily="1"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solidFill>
                  <a:srgbClr val="6600FF"/>
                </a:solidFill>
                <a:latin typeface="黑体" panose="02010609060101010101" pitchFamily="2" charset="-122"/>
                <a:ea typeface="黑体" panose="02010609060101010101" pitchFamily="2" charset="-122"/>
              </a:rPr>
              <a:t>例</a:t>
            </a:r>
            <a:r>
              <a:rPr lang="en-US" altLang="zh-CN" sz="3200" b="1">
                <a:solidFill>
                  <a:srgbClr val="6600FF"/>
                </a:solidFill>
                <a:latin typeface="黑体" panose="02010609060101010101" pitchFamily="2" charset="-122"/>
                <a:ea typeface="黑体" panose="02010609060101010101" pitchFamily="2" charset="-122"/>
              </a:rPr>
              <a:t>1</a:t>
            </a:r>
            <a:r>
              <a:rPr lang="zh-CN" altLang="en-US" sz="3200" b="1">
                <a:latin typeface="黑体" panose="02010609060101010101" pitchFamily="2" charset="-122"/>
                <a:ea typeface="黑体" panose="02010609060101010101" pitchFamily="2" charset="-122"/>
              </a:rPr>
              <a:t>：</a:t>
            </a:r>
            <a:r>
              <a:rPr lang="en-US" altLang="zh-CN" sz="3200" b="1">
                <a:latin typeface="黑体" panose="02010609060101010101" pitchFamily="2" charset="-122"/>
                <a:ea typeface="黑体" panose="02010609060101010101" pitchFamily="2" charset="-122"/>
              </a:rPr>
              <a:t>X+X </a:t>
            </a:r>
            <a:r>
              <a:rPr lang="zh-CN" altLang="en-US" sz="3200" b="1">
                <a:latin typeface="黑体" panose="02010609060101010101" pitchFamily="2" charset="-122"/>
                <a:ea typeface="黑体" panose="02010609060101010101" pitchFamily="2" charset="-122"/>
              </a:rPr>
              <a:t>是 </a:t>
            </a:r>
            <a:r>
              <a:rPr lang="en-US" altLang="zh-CN" sz="3200" b="1">
                <a:latin typeface="黑体" panose="02010609060101010101" pitchFamily="2" charset="-122"/>
                <a:ea typeface="黑体" panose="02010609060101010101" pitchFamily="2" charset="-122"/>
              </a:rPr>
              <a:t>X*X </a:t>
            </a:r>
            <a:r>
              <a:rPr lang="zh-CN" altLang="en-US" sz="3200" b="1">
                <a:latin typeface="黑体" panose="02010609060101010101" pitchFamily="2" charset="-122"/>
                <a:ea typeface="黑体" panose="02010609060101010101" pitchFamily="2" charset="-122"/>
              </a:rPr>
              <a:t>的错误代码</a:t>
            </a:r>
            <a:endParaRPr lang="zh-CN" altLang="en-US" sz="3200" b="1">
              <a:latin typeface="黑体" panose="02010609060101010101" pitchFamily="2" charset="-122"/>
              <a:ea typeface="黑体" panose="02010609060101010101" pitchFamily="2"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zh-CN" altLang="en-US" sz="3200" b="1">
                <a:latin typeface="黑体" panose="02010609060101010101" pitchFamily="2" charset="-122"/>
                <a:ea typeface="黑体" panose="02010609060101010101" pitchFamily="2" charset="-122"/>
              </a:rPr>
              <a:t>		   当</a:t>
            </a:r>
            <a:r>
              <a:rPr lang="en-US" altLang="zh-CN" sz="3200" b="1">
                <a:latin typeface="黑体" panose="02010609060101010101" pitchFamily="2" charset="-122"/>
                <a:ea typeface="黑体" panose="02010609060101010101" pitchFamily="2" charset="-122"/>
              </a:rPr>
              <a:t>X=2 </a:t>
            </a:r>
            <a:r>
              <a:rPr lang="zh-CN" altLang="en-US" sz="3200" b="1">
                <a:latin typeface="黑体" panose="02010609060101010101" pitchFamily="2" charset="-122"/>
                <a:ea typeface="黑体" panose="02010609060101010101" pitchFamily="2" charset="-122"/>
              </a:rPr>
              <a:t>时，隐藏了错误</a:t>
            </a:r>
            <a:endParaRPr lang="zh-CN" altLang="en-US" sz="3200" b="1">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charRg st="12" end="24"/>
                                            </p:txEl>
                                          </p:spTgt>
                                        </p:tgtEl>
                                        <p:attrNameLst>
                                          <p:attrName>style.visibility</p:attrName>
                                        </p:attrNameLst>
                                      </p:cBhvr>
                                      <p:to>
                                        <p:strVal val="visible"/>
                                      </p:to>
                                    </p:set>
                                    <p:animEffect transition="in" filter="blinds(horizontal)">
                                      <p:cBhvr>
                                        <p:cTn id="7" dur="500"/>
                                        <p:tgtEl>
                                          <p:spTgt spid="56323">
                                            <p:txEl>
                                              <p:charRg st="12"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3">
                                            <p:txEl>
                                              <p:charRg st="24" end="36"/>
                                            </p:txEl>
                                          </p:spTgt>
                                        </p:tgtEl>
                                        <p:attrNameLst>
                                          <p:attrName>style.visibility</p:attrName>
                                        </p:attrNameLst>
                                      </p:cBhvr>
                                      <p:to>
                                        <p:strVal val="visible"/>
                                      </p:to>
                                    </p:set>
                                    <p:animEffect transition="in" filter="blinds(horizontal)">
                                      <p:cBhvr>
                                        <p:cTn id="12" dur="500"/>
                                        <p:tgtEl>
                                          <p:spTgt spid="56323">
                                            <p:txEl>
                                              <p:charRg st="24" end="3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23">
                                            <p:txEl>
                                              <p:charRg st="36" end="57"/>
                                            </p:txEl>
                                          </p:spTgt>
                                        </p:tgtEl>
                                        <p:attrNameLst>
                                          <p:attrName>style.visibility</p:attrName>
                                        </p:attrNameLst>
                                      </p:cBhvr>
                                      <p:to>
                                        <p:strVal val="visible"/>
                                      </p:to>
                                    </p:set>
                                    <p:animEffect transition="in" filter="blinds(horizontal)">
                                      <p:cBhvr>
                                        <p:cTn id="17" dur="500"/>
                                        <p:tgtEl>
                                          <p:spTgt spid="56323">
                                            <p:txEl>
                                              <p:charRg st="36" end="5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323">
                                            <p:txEl>
                                              <p:charRg st="57" end="83"/>
                                            </p:txEl>
                                          </p:spTgt>
                                        </p:tgtEl>
                                        <p:attrNameLst>
                                          <p:attrName>style.visibility</p:attrName>
                                        </p:attrNameLst>
                                      </p:cBhvr>
                                      <p:to>
                                        <p:strVal val="visible"/>
                                      </p:to>
                                    </p:set>
                                    <p:animEffect transition="in" filter="blinds(horizontal)">
                                      <p:cBhvr>
                                        <p:cTn id="22" dur="500"/>
                                        <p:tgtEl>
                                          <p:spTgt spid="56323">
                                            <p:txEl>
                                              <p:charRg st="57" end="8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323">
                                            <p:txEl>
                                              <p:charRg st="83" end="102"/>
                                            </p:txEl>
                                          </p:spTgt>
                                        </p:tgtEl>
                                        <p:attrNameLst>
                                          <p:attrName>style.visibility</p:attrName>
                                        </p:attrNameLst>
                                      </p:cBhvr>
                                      <p:to>
                                        <p:strVal val="visible"/>
                                      </p:to>
                                    </p:set>
                                    <p:animEffect transition="in" filter="blinds(horizontal)">
                                      <p:cBhvr>
                                        <p:cTn id="27" dur="500"/>
                                        <p:tgtEl>
                                          <p:spTgt spid="56323">
                                            <p:txEl>
                                              <p:charRg st="83" end="10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323">
                                            <p:txEl>
                                              <p:charRg st="102" end="120"/>
                                            </p:txEl>
                                          </p:spTgt>
                                        </p:tgtEl>
                                        <p:attrNameLst>
                                          <p:attrName>style.visibility</p:attrName>
                                        </p:attrNameLst>
                                      </p:cBhvr>
                                      <p:to>
                                        <p:strVal val="visible"/>
                                      </p:to>
                                    </p:set>
                                    <p:animEffect transition="in" filter="blinds(horizontal)">
                                      <p:cBhvr>
                                        <p:cTn id="32" dur="500"/>
                                        <p:tgtEl>
                                          <p:spTgt spid="56323">
                                            <p:txEl>
                                              <p:charRg st="102" end="1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p:nvPr/>
        </p:nvSpPr>
        <p:spPr>
          <a:xfrm>
            <a:off x="709613" y="152400"/>
            <a:ext cx="6096000" cy="381000"/>
          </a:xfrm>
          <a:prstGeom prst="rect">
            <a:avLst/>
          </a:prstGeom>
          <a:noFill/>
          <a:ln w="9525">
            <a:noFill/>
          </a:ln>
        </p:spPr>
        <p:txBody>
          <a:bodyPr wrap="square" anchor="ctr"/>
          <a:p>
            <a:pPr marL="1905" indent="-1905"/>
            <a:endParaRPr lang="zh-CN" altLang="en-US" sz="2800">
              <a:latin typeface="Calibri" panose="020F0502020204030204" pitchFamily="2" charset="0"/>
              <a:ea typeface="宋体" panose="02010600030101010101" pitchFamily="2" charset="-122"/>
              <a:sym typeface="宋体" panose="02010600030101010101" pitchFamily="2" charset="-122"/>
            </a:endParaRPr>
          </a:p>
        </p:txBody>
      </p:sp>
      <p:sp>
        <p:nvSpPr>
          <p:cNvPr id="7170" name="标题 1"/>
          <p:cNvSpPr/>
          <p:nvPr/>
        </p:nvSpPr>
        <p:spPr>
          <a:xfrm>
            <a:off x="709613" y="152400"/>
            <a:ext cx="6096000" cy="304800"/>
          </a:xfrm>
          <a:prstGeom prst="rect">
            <a:avLst/>
          </a:prstGeom>
          <a:noFill/>
          <a:ln w="9525">
            <a:noFill/>
          </a:ln>
        </p:spPr>
        <p:txBody>
          <a:bodyPr wrap="square" anchor="t"/>
          <a:p>
            <a:pPr marL="1905" indent="-1905" algn="ctr"/>
            <a:endParaRPr lang="zh-CN" altLang="en-US" sz="2400">
              <a:latin typeface="Calibri" panose="020F0502020204030204" pitchFamily="2" charset="0"/>
              <a:ea typeface="宋体" panose="02010600030101010101" pitchFamily="2" charset="-122"/>
              <a:sym typeface="宋体" panose="02010600030101010101" pitchFamily="2" charset="-122"/>
            </a:endParaRPr>
          </a:p>
        </p:txBody>
      </p:sp>
      <p:sp>
        <p:nvSpPr>
          <p:cNvPr id="8195" name="内容占位符 13"/>
          <p:cNvSpPr>
            <a:spLocks noGrp="1"/>
          </p:cNvSpPr>
          <p:nvPr/>
        </p:nvSpPr>
        <p:spPr>
          <a:xfrm>
            <a:off x="438785" y="784225"/>
            <a:ext cx="8241665" cy="5797550"/>
          </a:xfrm>
          <a:prstGeom prst="rect">
            <a:avLst/>
          </a:prstGeom>
          <a:noFill/>
          <a:ln w="9525">
            <a:noFill/>
          </a:ln>
        </p:spPr>
        <p:txBody>
          <a:bodyPr wrap="square" anchor="t"/>
          <a:p>
            <a:pPr marL="457200" indent="-457200">
              <a:lnSpc>
                <a:spcPct val="110000"/>
              </a:lnSpc>
              <a:spcBef>
                <a:spcPct val="30000"/>
              </a:spcBef>
              <a:buClr>
                <a:srgbClr val="FF00FF"/>
              </a:buClr>
              <a:buSzPct val="70000"/>
              <a:buFont typeface="Wingdings" panose="05000000000000000000" charset="0"/>
              <a:buChar char="u"/>
            </a:pPr>
            <a:r>
              <a:rPr lang="zh-CN" altLang="en-US" sz="3200" b="1" dirty="0">
                <a:latin typeface="Times New Roman" panose="02020603050405020304" pitchFamily="2" charset="0"/>
                <a:ea typeface="楷体_GB2312" pitchFamily="1" charset="-122"/>
                <a:sym typeface="宋体" panose="02010600030101010101" pitchFamily="2" charset="-122"/>
              </a:rPr>
              <a:t>软件测试理论研究蓬勃发展，如：软件测试书籍 </a:t>
            </a:r>
            <a:endParaRPr lang="zh-CN" altLang="en-US" sz="3200" b="1" dirty="0">
              <a:latin typeface="Times New Roman" panose="02020603050405020304" pitchFamily="2" charset="0"/>
              <a:ea typeface="楷体_GB2312" pitchFamily="1" charset="-122"/>
              <a:sym typeface="宋体" panose="02010600030101010101" pitchFamily="2" charset="-122"/>
            </a:endParaRPr>
          </a:p>
          <a:p>
            <a:pPr marL="457200" indent="-457200">
              <a:lnSpc>
                <a:spcPct val="110000"/>
              </a:lnSpc>
              <a:spcBef>
                <a:spcPct val="30000"/>
              </a:spcBef>
              <a:buClr>
                <a:srgbClr val="FF00FF"/>
              </a:buClr>
              <a:buSzPct val="70000"/>
              <a:buFont typeface="Wingdings" panose="05000000000000000000" charset="0"/>
              <a:buChar char="u"/>
            </a:pPr>
            <a:r>
              <a:rPr lang="zh-CN" altLang="en-US" sz="3200" b="1" dirty="0">
                <a:latin typeface="Times New Roman" panose="02020603050405020304" pitchFamily="2" charset="0"/>
                <a:ea typeface="楷体_GB2312" pitchFamily="1" charset="-122"/>
                <a:sym typeface="宋体" panose="02010600030101010101" pitchFamily="2" charset="-122"/>
              </a:rPr>
              <a:t>软件测试市场繁荣，如：软件测试工具，软件测试外包服务</a:t>
            </a:r>
            <a:r>
              <a:rPr lang="en-US" altLang="zh-CN" sz="3200" b="1" dirty="0" err="1">
                <a:latin typeface="Times New Roman" panose="02020603050405020304" pitchFamily="2" charset="0"/>
                <a:ea typeface="楷体_GB2312" pitchFamily="1" charset="-122"/>
                <a:sym typeface="宋体" panose="02010600030101010101" pitchFamily="2" charset="-122"/>
              </a:rPr>
              <a:t>TaaS</a:t>
            </a:r>
            <a:endParaRPr lang="en-US" altLang="zh-CN" sz="3200" b="1" dirty="0" err="1">
              <a:latin typeface="Times New Roman" panose="02020603050405020304" pitchFamily="2" charset="0"/>
              <a:ea typeface="楷体_GB2312" pitchFamily="1" charset="-122"/>
              <a:sym typeface="宋体" panose="02010600030101010101" pitchFamily="2" charset="-122"/>
            </a:endParaRPr>
          </a:p>
          <a:p>
            <a:pPr marL="457200" indent="-457200">
              <a:lnSpc>
                <a:spcPct val="110000"/>
              </a:lnSpc>
              <a:spcBef>
                <a:spcPct val="30000"/>
              </a:spcBef>
              <a:buClr>
                <a:srgbClr val="FF00FF"/>
              </a:buClr>
              <a:buSzPct val="70000"/>
              <a:buFont typeface="Wingdings" panose="05000000000000000000" charset="0"/>
              <a:buChar char="u"/>
            </a:pPr>
            <a:r>
              <a:rPr lang="zh-CN" altLang="en-US" sz="3200" b="1" dirty="0">
                <a:latin typeface="Times New Roman" panose="02020603050405020304" pitchFamily="2" charset="0"/>
                <a:ea typeface="楷体_GB2312" pitchFamily="1" charset="-122"/>
                <a:sym typeface="宋体" panose="02010600030101010101" pitchFamily="2" charset="-122"/>
              </a:rPr>
              <a:t>软件测试在软件公司中占有重要地位</a:t>
            </a:r>
            <a:endParaRPr lang="zh-CN" altLang="en-US" sz="3200" b="1" dirty="0">
              <a:latin typeface="Times New Roman" panose="02020603050405020304" pitchFamily="2" charset="0"/>
              <a:ea typeface="楷体_GB2312" pitchFamily="1" charset="-122"/>
              <a:sym typeface="宋体" panose="02010600030101010101" pitchFamily="2" charset="-122"/>
            </a:endParaRPr>
          </a:p>
          <a:p>
            <a:pPr marL="627380" lvl="1" indent="-457200" fontAlgn="base">
              <a:lnSpc>
                <a:spcPct val="110000"/>
              </a:lnSpc>
              <a:spcBef>
                <a:spcPct val="30000"/>
              </a:spcBef>
              <a:buClr>
                <a:srgbClr val="7030A0"/>
              </a:buClr>
              <a:buSzPct val="70000"/>
              <a:buFont typeface="Wingdings" panose="05000000000000000000" pitchFamily="2" charset="2"/>
              <a:buChar char="Ø"/>
            </a:pPr>
            <a:r>
              <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rPr>
              <a:t>软件测试大约占</a:t>
            </a:r>
            <a:r>
              <a:rPr lang="en-US" altLang="zh-CN" sz="3000" b="1" dirty="0">
                <a:solidFill>
                  <a:schemeClr val="tx1"/>
                </a:solidFill>
                <a:latin typeface="Times New Roman" panose="02020603050405020304" pitchFamily="2" charset="0"/>
                <a:ea typeface="楷体_GB2312" pitchFamily="1" charset="-122"/>
                <a:sym typeface="宋体" panose="02010600030101010101" pitchFamily="2" charset="-122"/>
              </a:rPr>
              <a:t>40%-50%</a:t>
            </a:r>
            <a:r>
              <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rPr>
              <a:t>的项目时间</a:t>
            </a:r>
            <a:endPar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endParaRPr>
          </a:p>
          <a:p>
            <a:pPr marL="627380" lvl="1" indent="-457200" fontAlgn="base">
              <a:lnSpc>
                <a:spcPct val="110000"/>
              </a:lnSpc>
              <a:spcBef>
                <a:spcPct val="30000"/>
              </a:spcBef>
              <a:buClr>
                <a:srgbClr val="7030A0"/>
              </a:buClr>
              <a:buSzPct val="70000"/>
              <a:buFont typeface="Wingdings" panose="05000000000000000000" pitchFamily="2" charset="2"/>
              <a:buChar char="Ø"/>
            </a:pPr>
            <a:r>
              <a:rPr lang="zh-CN" altLang="en-US" sz="3000" b="1" dirty="0">
                <a:latin typeface="Times New Roman" panose="02020603050405020304" pitchFamily="2" charset="0"/>
                <a:ea typeface="楷体_GB2312" pitchFamily="1" charset="-122"/>
                <a:sym typeface="宋体" panose="02010600030101010101" pitchFamily="2" charset="-122"/>
              </a:rPr>
              <a:t>软件测试费用占项目总成本的</a:t>
            </a:r>
            <a:r>
              <a:rPr lang="en-US" altLang="zh-CN" sz="3000" b="1" dirty="0">
                <a:latin typeface="Times New Roman" panose="02020603050405020304" pitchFamily="2" charset="0"/>
                <a:ea typeface="楷体_GB2312" pitchFamily="1" charset="-122"/>
                <a:sym typeface="宋体" panose="02010600030101010101" pitchFamily="2" charset="-122"/>
              </a:rPr>
              <a:t>30%-50%</a:t>
            </a:r>
            <a:endParaRPr lang="en-US" altLang="zh-CN" sz="3000" b="1" dirty="0">
              <a:latin typeface="Times New Roman" panose="02020603050405020304" pitchFamily="2" charset="0"/>
              <a:ea typeface="楷体_GB2312" pitchFamily="1" charset="-122"/>
              <a:sym typeface="宋体" panose="02010600030101010101" pitchFamily="2" charset="-122"/>
            </a:endParaRPr>
          </a:p>
          <a:p>
            <a:pPr marL="627380" lvl="1" indent="-457200" fontAlgn="base">
              <a:lnSpc>
                <a:spcPct val="110000"/>
              </a:lnSpc>
              <a:spcBef>
                <a:spcPct val="30000"/>
              </a:spcBef>
              <a:buClr>
                <a:srgbClr val="7030A0"/>
              </a:buClr>
              <a:buSzPct val="70000"/>
              <a:buFont typeface="Wingdings" panose="05000000000000000000" pitchFamily="2" charset="2"/>
              <a:buChar char="Ø"/>
            </a:pPr>
            <a:r>
              <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rPr>
              <a:t>软件测试人员和开发人员平均比例在</a:t>
            </a:r>
            <a:r>
              <a:rPr lang="en-US" altLang="zh-CN" sz="3000" b="1" dirty="0">
                <a:solidFill>
                  <a:schemeClr val="tx1"/>
                </a:solidFill>
                <a:latin typeface="Times New Roman" panose="02020603050405020304" pitchFamily="2" charset="0"/>
                <a:ea typeface="楷体_GB2312" pitchFamily="1" charset="-122"/>
                <a:sym typeface="宋体" panose="02010600030101010101" pitchFamily="2" charset="-122"/>
              </a:rPr>
              <a:t>1:1</a:t>
            </a:r>
            <a:r>
              <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rPr>
              <a:t>以上</a:t>
            </a:r>
            <a:endPar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endParaRPr>
          </a:p>
          <a:p>
            <a:pPr marL="627380" lvl="1" indent="-457200" fontAlgn="base">
              <a:lnSpc>
                <a:spcPct val="110000"/>
              </a:lnSpc>
              <a:spcBef>
                <a:spcPct val="30000"/>
              </a:spcBef>
              <a:buClr>
                <a:srgbClr val="7030A0"/>
              </a:buClr>
              <a:buSzPct val="70000"/>
              <a:buFont typeface="Wingdings" panose="05000000000000000000" pitchFamily="2" charset="2"/>
              <a:buChar char="Ø"/>
            </a:pPr>
            <a:r>
              <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rPr>
              <a:t>测试人员工资待遇比开发人员高</a:t>
            </a:r>
            <a:r>
              <a:rPr lang="en-US" altLang="zh-CN" sz="3000" b="1" dirty="0">
                <a:solidFill>
                  <a:schemeClr val="tx1"/>
                </a:solidFill>
                <a:latin typeface="Times New Roman" panose="02020603050405020304" pitchFamily="2" charset="0"/>
                <a:ea typeface="楷体_GB2312" pitchFamily="1" charset="-122"/>
                <a:sym typeface="宋体" panose="02010600030101010101" pitchFamily="2" charset="-122"/>
              </a:rPr>
              <a:t>30%</a:t>
            </a:r>
            <a:r>
              <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rPr>
              <a:t>以上</a:t>
            </a:r>
            <a:endPar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endParaRPr>
          </a:p>
        </p:txBody>
      </p:sp>
      <p:sp>
        <p:nvSpPr>
          <p:cNvPr id="7172" name="Rectangle 2"/>
          <p:cNvSpPr>
            <a:spLocks noGrp="1" noRot="1"/>
          </p:cNvSpPr>
          <p:nvPr>
            <p:ph type="title"/>
          </p:nvPr>
        </p:nvSpPr>
        <p:spPr>
          <a:xfrm>
            <a:off x="642938" y="190500"/>
            <a:ext cx="7215187" cy="381000"/>
          </a:xfrm>
        </p:spPr>
        <p:txBody>
          <a:bodyPr wrap="square" anchor="ctr"/>
          <a:p>
            <a:pPr algn="l"/>
            <a:r>
              <a:rPr lang="zh-CN" altLang="en-US" sz="4000" dirty="0">
                <a:latin typeface="黑体" panose="02010609060101010101" pitchFamily="2" charset="-122"/>
                <a:ea typeface="黑体" panose="02010609060101010101" pitchFamily="2" charset="-122"/>
              </a:rPr>
              <a:t>软件测试行业</a:t>
            </a:r>
            <a:r>
              <a:rPr lang="en-US" altLang="zh-CN" sz="4000" dirty="0">
                <a:latin typeface="黑体" panose="02010609060101010101" pitchFamily="2" charset="-122"/>
                <a:ea typeface="黑体" panose="02010609060101010101" pitchFamily="2" charset="-122"/>
              </a:rPr>
              <a:t>—</a:t>
            </a:r>
            <a:r>
              <a:rPr lang="zh-CN" altLang="en-US" sz="4000" dirty="0">
                <a:latin typeface="黑体" panose="02010609060101010101" pitchFamily="2" charset="-122"/>
                <a:ea typeface="黑体" panose="02010609060101010101" pitchFamily="2" charset="-122"/>
              </a:rPr>
              <a:t>国外</a:t>
            </a:r>
            <a:endParaRPr lang="zh-CN" altLang="en-US" sz="4000"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linds(horizontal)">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blinds(horizontal)">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7" dur="500"/>
                                        <p:tgtEl>
                                          <p:spTgt spid="8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blinds(horizontal)">
                                      <p:cBhvr>
                                        <p:cTn id="22" dur="500"/>
                                        <p:tgtEl>
                                          <p:spTgt spid="8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195">
                                            <p:txEl>
                                              <p:pRg st="4" end="4"/>
                                            </p:txEl>
                                          </p:spTgt>
                                        </p:tgtEl>
                                        <p:attrNameLst>
                                          <p:attrName>style.visibility</p:attrName>
                                        </p:attrNameLst>
                                      </p:cBhvr>
                                      <p:to>
                                        <p:strVal val="visible"/>
                                      </p:to>
                                    </p:set>
                                    <p:animEffect transition="in" filter="blinds(horizontal)">
                                      <p:cBhvr>
                                        <p:cTn id="27" dur="500"/>
                                        <p:tgtEl>
                                          <p:spTgt spid="81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195">
                                            <p:txEl>
                                              <p:pRg st="5" end="5"/>
                                            </p:txEl>
                                          </p:spTgt>
                                        </p:tgtEl>
                                        <p:attrNameLst>
                                          <p:attrName>style.visibility</p:attrName>
                                        </p:attrNameLst>
                                      </p:cBhvr>
                                      <p:to>
                                        <p:strVal val="visible"/>
                                      </p:to>
                                    </p:set>
                                    <p:animEffect transition="in" filter="blinds(horizontal)">
                                      <p:cBhvr>
                                        <p:cTn id="32" dur="500"/>
                                        <p:tgtEl>
                                          <p:spTgt spid="81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195">
                                            <p:txEl>
                                              <p:pRg st="6" end="6"/>
                                            </p:txEl>
                                          </p:spTgt>
                                        </p:tgtEl>
                                        <p:attrNameLst>
                                          <p:attrName>style.visibility</p:attrName>
                                        </p:attrNameLst>
                                      </p:cBhvr>
                                      <p:to>
                                        <p:strVal val="visible"/>
                                      </p:to>
                                    </p:set>
                                    <p:animEffect transition="in" filter="blinds(horizontal)">
                                      <p:cBhvr>
                                        <p:cTn id="37" dur="50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标题 57345"/>
          <p:cNvSpPr>
            <a:spLocks noGrp="1" noRot="1"/>
          </p:cNvSpPr>
          <p:nvPr>
            <p:ph type="title"/>
          </p:nvPr>
        </p:nvSpPr>
        <p:spPr>
          <a:xfrm>
            <a:off x="250825" y="188913"/>
            <a:ext cx="8540750" cy="1143000"/>
          </a:xfrm>
        </p:spPr>
        <p:txBody>
          <a:bodyPr anchor="ctr"/>
          <a:p>
            <a:pPr algn="l"/>
            <a:r>
              <a:rPr lang="en-US" altLang="zh-CN"/>
              <a:t>1.3 </a:t>
            </a:r>
            <a:r>
              <a:rPr lang="zh-CN" altLang="en-US"/>
              <a:t>软件测试的概念</a:t>
            </a:r>
            <a:endParaRPr lang="zh-CN" altLang="en-US"/>
          </a:p>
        </p:txBody>
      </p:sp>
      <p:sp>
        <p:nvSpPr>
          <p:cNvPr id="57347" name="矩形 57346"/>
          <p:cNvSpPr>
            <a:spLocks noRot="1"/>
          </p:cNvSpPr>
          <p:nvPr/>
        </p:nvSpPr>
        <p:spPr>
          <a:xfrm>
            <a:off x="323850" y="1052513"/>
            <a:ext cx="8424863" cy="5616575"/>
          </a:xfrm>
          <a:prstGeom prst="rect">
            <a:avLst/>
          </a:prstGeom>
          <a:noFill/>
          <a:ln w="9525">
            <a:noFill/>
          </a:ln>
        </p:spPr>
        <p:txBody>
          <a:bodyPr anchor="t"/>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4. </a:t>
            </a:r>
            <a:r>
              <a:rPr lang="zh-CN" altLang="en-US" sz="4000" b="1">
                <a:solidFill>
                  <a:srgbClr val="FF3300"/>
                </a:solidFill>
                <a:latin typeface="Arial" panose="020B0604020202020204" pitchFamily="34" charset="0"/>
                <a:ea typeface="华文行楷" panose="02010800040101010101" pitchFamily="2" charset="-122"/>
              </a:rPr>
              <a:t>软件测试的局限性</a:t>
            </a:r>
            <a:endParaRPr lang="zh-CN" altLang="en-US" sz="4000" b="1">
              <a:solidFill>
                <a:srgbClr val="FF3300"/>
              </a:solidFill>
              <a:latin typeface="Arial" panose="020B0604020202020204" pitchFamily="34" charset="0"/>
              <a:ea typeface="华文行楷" panose="02010800040101010101" pitchFamily="2" charset="-122"/>
            </a:endParaRPr>
          </a:p>
          <a:p>
            <a:pPr marL="609600" indent="-609600">
              <a:lnSpc>
                <a:spcPct val="110000"/>
              </a:lnSpc>
              <a:spcBef>
                <a:spcPct val="5000"/>
              </a:spcBef>
              <a:spcAft>
                <a:spcPct val="5000"/>
              </a:spcAft>
              <a:buClr>
                <a:schemeClr val="hlink"/>
              </a:buClr>
              <a:buFont typeface="Wingdings" panose="05000000000000000000" pitchFamily="2" charset="2"/>
              <a:buAutoNum type="circleNumDbPlain" startAt="2"/>
            </a:pPr>
            <a:r>
              <a:rPr lang="zh-CN" altLang="en-US" sz="3600" b="1">
                <a:solidFill>
                  <a:schemeClr val="hlink"/>
                </a:solidFill>
                <a:latin typeface="Arial" panose="020B0604020202020204" pitchFamily="34" charset="0"/>
                <a:ea typeface="黑体" panose="02010609060101010101" pitchFamily="2" charset="-122"/>
              </a:rPr>
              <a:t>故障敏感性和巧合正确性</a:t>
            </a:r>
            <a:endParaRPr lang="zh-CN" altLang="en-US" sz="3600" b="1">
              <a:solidFill>
                <a:schemeClr val="hlink"/>
              </a:solidFill>
              <a:latin typeface="Arial" panose="020B0604020202020204" pitchFamily="34"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None/>
            </a:pPr>
            <a:r>
              <a:rPr lang="zh-CN" altLang="en-US" sz="2800" b="1">
                <a:solidFill>
                  <a:srgbClr val="6600FF"/>
                </a:solidFill>
                <a:latin typeface="Comic Sans MS" panose="030F0702030302020204" pitchFamily="2" charset="0"/>
                <a:ea typeface="黑体" panose="02010609060101010101" pitchFamily="2" charset="-122"/>
              </a:rPr>
              <a:t>例</a:t>
            </a:r>
            <a:r>
              <a:rPr lang="en-US" altLang="zh-CN" sz="2800" b="1">
                <a:solidFill>
                  <a:srgbClr val="6600FF"/>
                </a:solidFill>
                <a:latin typeface="Comic Sans MS" panose="030F0702030302020204" pitchFamily="2" charset="0"/>
                <a:ea typeface="黑体" panose="02010609060101010101" pitchFamily="2" charset="-122"/>
              </a:rPr>
              <a:t>2</a:t>
            </a:r>
            <a:r>
              <a:rPr lang="zh-CN" altLang="en-US" sz="2800" b="1">
                <a:solidFill>
                  <a:srgbClr val="6600FF"/>
                </a:solidFill>
                <a:latin typeface="Comic Sans MS" panose="030F0702030302020204" pitchFamily="2" charset="0"/>
                <a:ea typeface="黑体" panose="02010609060101010101" pitchFamily="2" charset="-122"/>
              </a:rPr>
              <a:t>：</a:t>
            </a:r>
            <a:r>
              <a:rPr lang="en-US" altLang="zh-CN" sz="2800" b="1">
                <a:solidFill>
                  <a:srgbClr val="6600FF"/>
                </a:solidFill>
                <a:latin typeface="Comic Sans MS" panose="030F0702030302020204" pitchFamily="2" charset="0"/>
                <a:ea typeface="黑体" panose="02010609060101010101" pitchFamily="2" charset="-122"/>
              </a:rPr>
              <a:t>int scale (int j) {</a:t>
            </a:r>
            <a:endParaRPr lang="en-US" altLang="zh-CN" sz="2800" b="1">
              <a:solidFill>
                <a:srgbClr val="6600FF"/>
              </a:solidFill>
              <a:latin typeface="Comic Sans MS" panose="030F0702030302020204" pitchFamily="2"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None/>
            </a:pPr>
            <a:r>
              <a:rPr lang="en-US" altLang="zh-CN" sz="2800" b="1">
                <a:solidFill>
                  <a:srgbClr val="6600FF"/>
                </a:solidFill>
                <a:latin typeface="Comic Sans MS" panose="030F0702030302020204" pitchFamily="2" charset="0"/>
                <a:ea typeface="黑体" panose="02010609060101010101" pitchFamily="2" charset="-122"/>
              </a:rPr>
              <a:t>				j=j-1;       </a:t>
            </a:r>
            <a:r>
              <a:rPr lang="en-US" altLang="zh-CN" sz="2800" b="1">
                <a:solidFill>
                  <a:srgbClr val="FF0000"/>
                </a:solidFill>
                <a:latin typeface="Comic Sans MS" panose="030F0702030302020204" pitchFamily="2" charset="0"/>
                <a:ea typeface="黑体" panose="02010609060101010101" pitchFamily="2" charset="-122"/>
              </a:rPr>
              <a:t>//should be j=j+1</a:t>
            </a:r>
            <a:endParaRPr lang="en-US" altLang="zh-CN" sz="2800" b="1">
              <a:solidFill>
                <a:srgbClr val="FF0000"/>
              </a:solidFill>
              <a:latin typeface="Comic Sans MS" panose="030F0702030302020204" pitchFamily="2"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None/>
            </a:pPr>
            <a:r>
              <a:rPr lang="en-US" altLang="zh-CN" sz="2800" b="1">
                <a:solidFill>
                  <a:srgbClr val="6600FF"/>
                </a:solidFill>
                <a:latin typeface="Comic Sans MS" panose="030F0702030302020204" pitchFamily="2" charset="0"/>
                <a:ea typeface="黑体" panose="02010609060101010101" pitchFamily="2" charset="-122"/>
              </a:rPr>
              <a:t>				j=j/30000;</a:t>
            </a:r>
            <a:endParaRPr lang="en-US" altLang="zh-CN" sz="2800" b="1">
              <a:solidFill>
                <a:srgbClr val="6600FF"/>
              </a:solidFill>
              <a:latin typeface="Comic Sans MS" panose="030F0702030302020204" pitchFamily="2"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None/>
            </a:pPr>
            <a:r>
              <a:rPr lang="en-US" altLang="zh-CN" sz="2800" b="1">
                <a:solidFill>
                  <a:srgbClr val="6600FF"/>
                </a:solidFill>
                <a:latin typeface="Comic Sans MS" panose="030F0702030302020204" pitchFamily="2" charset="0"/>
                <a:ea typeface="黑体" panose="02010609060101010101" pitchFamily="2" charset="-122"/>
              </a:rPr>
              <a:t>				return j;</a:t>
            </a:r>
            <a:endParaRPr lang="en-US" altLang="zh-CN" sz="2800" b="1">
              <a:solidFill>
                <a:srgbClr val="6600FF"/>
              </a:solidFill>
              <a:latin typeface="Comic Sans MS" panose="030F0702030302020204" pitchFamily="2" charset="0"/>
              <a:ea typeface="黑体" panose="02010609060101010101" pitchFamily="2" charset="-122"/>
            </a:endParaRPr>
          </a:p>
          <a:p>
            <a:pPr marL="609600" indent="-609600">
              <a:spcBef>
                <a:spcPct val="20000"/>
              </a:spcBef>
              <a:buClr>
                <a:schemeClr val="hlink"/>
              </a:buClr>
              <a:buSzPct val="70000"/>
              <a:buFont typeface="Wingdings" panose="05000000000000000000" pitchFamily="2" charset="2"/>
              <a:buNone/>
            </a:pPr>
            <a:r>
              <a:rPr lang="en-US" altLang="zh-CN" sz="2800" b="1">
                <a:solidFill>
                  <a:srgbClr val="6600FF"/>
                </a:solidFill>
                <a:latin typeface="Comic Sans MS" panose="030F0702030302020204" pitchFamily="2" charset="0"/>
                <a:ea typeface="黑体" panose="02010609060101010101" pitchFamily="2" charset="-122"/>
              </a:rPr>
              <a:t>				}</a:t>
            </a:r>
            <a:endParaRPr lang="en-US" altLang="zh-CN" sz="2800" b="1">
              <a:solidFill>
                <a:srgbClr val="6600FF"/>
              </a:solidFill>
              <a:latin typeface="楷体_GB2312" pitchFamily="1" charset="-122"/>
              <a:ea typeface="宋体" panose="02010600030101010101" pitchFamily="2"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Comic Sans MS" panose="030F0702030302020204" pitchFamily="2" charset="0"/>
                <a:ea typeface="黑体" panose="02010609060101010101" pitchFamily="2" charset="-122"/>
              </a:rPr>
              <a:t>对于</a:t>
            </a:r>
            <a:r>
              <a:rPr lang="en-US" altLang="zh-CN" sz="3200" b="1">
                <a:latin typeface="Comic Sans MS" panose="030F0702030302020204" pitchFamily="2" charset="0"/>
                <a:ea typeface="黑体" panose="02010609060101010101" pitchFamily="2" charset="-122"/>
              </a:rPr>
              <a:t>j</a:t>
            </a:r>
            <a:r>
              <a:rPr lang="zh-CN" altLang="en-US" sz="3200" b="1">
                <a:latin typeface="Comic Sans MS" panose="030F0702030302020204" pitchFamily="2" charset="0"/>
                <a:ea typeface="黑体" panose="02010609060101010101" pitchFamily="2" charset="-122"/>
              </a:rPr>
              <a:t>的</a:t>
            </a:r>
            <a:r>
              <a:rPr lang="en-US" altLang="zh-CN" sz="3200" b="1">
                <a:latin typeface="Comic Sans MS" panose="030F0702030302020204" pitchFamily="2" charset="0"/>
                <a:ea typeface="黑体" panose="02010609060101010101" pitchFamily="2" charset="-122"/>
              </a:rPr>
              <a:t>65536</a:t>
            </a:r>
            <a:r>
              <a:rPr lang="zh-CN" altLang="en-US" sz="3200" b="1">
                <a:latin typeface="Comic Sans MS" panose="030F0702030302020204" pitchFamily="2" charset="0"/>
                <a:ea typeface="黑体" panose="02010609060101010101" pitchFamily="2" charset="-122"/>
              </a:rPr>
              <a:t>个可能的值中，只有四个可能产生错误：</a:t>
            </a:r>
            <a:r>
              <a:rPr lang="en-US" altLang="zh-CN" sz="3200" b="1">
                <a:latin typeface="Comic Sans MS" panose="030F0702030302020204" pitchFamily="2" charset="0"/>
                <a:ea typeface="黑体" panose="02010609060101010101" pitchFamily="2" charset="-122"/>
              </a:rPr>
              <a:t>-30000</a:t>
            </a:r>
            <a:r>
              <a:rPr lang="zh-CN" altLang="en-US" sz="3200" b="1">
                <a:latin typeface="Comic Sans MS" panose="030F0702030302020204" pitchFamily="2" charset="0"/>
                <a:ea typeface="黑体" panose="02010609060101010101" pitchFamily="2" charset="-122"/>
              </a:rPr>
              <a:t>，</a:t>
            </a:r>
            <a:r>
              <a:rPr lang="en-US" altLang="zh-CN" sz="3200" b="1">
                <a:latin typeface="Comic Sans MS" panose="030F0702030302020204" pitchFamily="2" charset="0"/>
                <a:ea typeface="黑体" panose="02010609060101010101" pitchFamily="2" charset="-122"/>
              </a:rPr>
              <a:t>-29999</a:t>
            </a:r>
            <a:r>
              <a:rPr lang="zh-CN" altLang="en-US" sz="3200" b="1">
                <a:latin typeface="Comic Sans MS" panose="030F0702030302020204" pitchFamily="2" charset="0"/>
                <a:ea typeface="黑体" panose="02010609060101010101" pitchFamily="2" charset="-122"/>
              </a:rPr>
              <a:t>，</a:t>
            </a:r>
            <a:r>
              <a:rPr lang="en-US" altLang="zh-CN" sz="3200" b="1">
                <a:latin typeface="Comic Sans MS" panose="030F0702030302020204" pitchFamily="2" charset="0"/>
                <a:ea typeface="黑体" panose="02010609060101010101" pitchFamily="2" charset="-122"/>
              </a:rPr>
              <a:t>29999</a:t>
            </a:r>
            <a:r>
              <a:rPr lang="zh-CN" altLang="en-US" sz="3200" b="1">
                <a:latin typeface="Comic Sans MS" panose="030F0702030302020204" pitchFamily="2" charset="0"/>
                <a:ea typeface="黑体" panose="02010609060101010101" pitchFamily="2" charset="-122"/>
              </a:rPr>
              <a:t>，</a:t>
            </a:r>
            <a:r>
              <a:rPr lang="en-US" altLang="zh-CN" sz="3200" b="1">
                <a:latin typeface="Comic Sans MS" panose="030F0702030302020204" pitchFamily="2" charset="0"/>
                <a:ea typeface="黑体" panose="02010609060101010101" pitchFamily="2" charset="-122"/>
              </a:rPr>
              <a:t>30000</a:t>
            </a:r>
            <a:endParaRPr lang="en-US" altLang="zh-CN" sz="3200" b="1">
              <a:latin typeface="Comic Sans MS" panose="030F0702030302020204" pitchFamily="2"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347">
                                            <p:txEl>
                                              <p:charRg st="24" end="47"/>
                                            </p:txEl>
                                          </p:spTgt>
                                        </p:tgtEl>
                                        <p:attrNameLst>
                                          <p:attrName>style.visibility</p:attrName>
                                        </p:attrNameLst>
                                      </p:cBhvr>
                                      <p:to>
                                        <p:strVal val="visible"/>
                                      </p:to>
                                    </p:set>
                                    <p:animEffect transition="in" filter="blinds(horizontal)">
                                      <p:cBhvr>
                                        <p:cTn id="7" dur="500"/>
                                        <p:tgtEl>
                                          <p:spTgt spid="57347">
                                            <p:txEl>
                                              <p:charRg st="24" end="4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347">
                                            <p:txEl>
                                              <p:charRg st="47" end="82"/>
                                            </p:txEl>
                                          </p:spTgt>
                                        </p:tgtEl>
                                        <p:attrNameLst>
                                          <p:attrName>style.visibility</p:attrName>
                                        </p:attrNameLst>
                                      </p:cBhvr>
                                      <p:to>
                                        <p:strVal val="visible"/>
                                      </p:to>
                                    </p:set>
                                    <p:animEffect transition="in" filter="blinds(horizontal)">
                                      <p:cBhvr>
                                        <p:cTn id="12" dur="500"/>
                                        <p:tgtEl>
                                          <p:spTgt spid="57347">
                                            <p:txEl>
                                              <p:charRg st="47" end="8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347">
                                            <p:txEl>
                                              <p:charRg st="82" end="97"/>
                                            </p:txEl>
                                          </p:spTgt>
                                        </p:tgtEl>
                                        <p:attrNameLst>
                                          <p:attrName>style.visibility</p:attrName>
                                        </p:attrNameLst>
                                      </p:cBhvr>
                                      <p:to>
                                        <p:strVal val="visible"/>
                                      </p:to>
                                    </p:set>
                                    <p:animEffect transition="in" filter="blinds(horizontal)">
                                      <p:cBhvr>
                                        <p:cTn id="17" dur="500"/>
                                        <p:tgtEl>
                                          <p:spTgt spid="57347">
                                            <p:txEl>
                                              <p:charRg st="82" end="9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347">
                                            <p:txEl>
                                              <p:charRg st="97" end="111"/>
                                            </p:txEl>
                                          </p:spTgt>
                                        </p:tgtEl>
                                        <p:attrNameLst>
                                          <p:attrName>style.visibility</p:attrName>
                                        </p:attrNameLst>
                                      </p:cBhvr>
                                      <p:to>
                                        <p:strVal val="visible"/>
                                      </p:to>
                                    </p:set>
                                    <p:animEffect transition="in" filter="blinds(horizontal)">
                                      <p:cBhvr>
                                        <p:cTn id="22" dur="500"/>
                                        <p:tgtEl>
                                          <p:spTgt spid="57347">
                                            <p:txEl>
                                              <p:charRg st="97" end="1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347">
                                            <p:txEl>
                                              <p:charRg st="111" end="117"/>
                                            </p:txEl>
                                          </p:spTgt>
                                        </p:tgtEl>
                                        <p:attrNameLst>
                                          <p:attrName>style.visibility</p:attrName>
                                        </p:attrNameLst>
                                      </p:cBhvr>
                                      <p:to>
                                        <p:strVal val="visible"/>
                                      </p:to>
                                    </p:set>
                                    <p:animEffect transition="in" filter="blinds(horizontal)">
                                      <p:cBhvr>
                                        <p:cTn id="27" dur="500"/>
                                        <p:tgtEl>
                                          <p:spTgt spid="57347">
                                            <p:txEl>
                                              <p:charRg st="111" end="11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7347">
                                            <p:txEl>
                                              <p:charRg st="117" end="170"/>
                                            </p:txEl>
                                          </p:spTgt>
                                        </p:tgtEl>
                                        <p:attrNameLst>
                                          <p:attrName>style.visibility</p:attrName>
                                        </p:attrNameLst>
                                      </p:cBhvr>
                                      <p:to>
                                        <p:strVal val="visible"/>
                                      </p:to>
                                    </p:set>
                                    <p:animEffect transition="in" filter="blinds(horizontal)">
                                      <p:cBhvr>
                                        <p:cTn id="32" dur="500"/>
                                        <p:tgtEl>
                                          <p:spTgt spid="57347">
                                            <p:txEl>
                                              <p:charRg st="117" end="17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标题 59393"/>
          <p:cNvSpPr>
            <a:spLocks noGrp="1" noRot="1"/>
          </p:cNvSpPr>
          <p:nvPr>
            <p:ph type="title"/>
          </p:nvPr>
        </p:nvSpPr>
        <p:spPr>
          <a:xfrm>
            <a:off x="250825" y="188913"/>
            <a:ext cx="8540750" cy="1143000"/>
          </a:xfrm>
        </p:spPr>
        <p:txBody>
          <a:bodyPr anchor="ctr"/>
          <a:p>
            <a:pPr algn="l"/>
            <a:r>
              <a:rPr lang="en-US" altLang="zh-CN"/>
              <a:t>1.3 </a:t>
            </a:r>
            <a:r>
              <a:rPr lang="zh-CN" altLang="en-US"/>
              <a:t>软件测试的概念</a:t>
            </a:r>
            <a:endParaRPr lang="zh-CN" altLang="en-US"/>
          </a:p>
        </p:txBody>
      </p:sp>
      <p:sp>
        <p:nvSpPr>
          <p:cNvPr id="59395" name="矩形 59394"/>
          <p:cNvSpPr>
            <a:spLocks noRot="1"/>
          </p:cNvSpPr>
          <p:nvPr/>
        </p:nvSpPr>
        <p:spPr>
          <a:xfrm>
            <a:off x="323850" y="1052513"/>
            <a:ext cx="8424863" cy="5616575"/>
          </a:xfrm>
          <a:prstGeom prst="rect">
            <a:avLst/>
          </a:prstGeom>
          <a:noFill/>
          <a:ln w="9525">
            <a:noFill/>
          </a:ln>
        </p:spPr>
        <p:txBody>
          <a:bodyPr anchor="t"/>
          <a:p>
            <a:pPr marL="609600" indent="-6096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4. </a:t>
            </a:r>
            <a:r>
              <a:rPr lang="zh-CN" altLang="en-US" sz="4000" b="1">
                <a:solidFill>
                  <a:srgbClr val="FF3300"/>
                </a:solidFill>
                <a:latin typeface="Arial" panose="020B0604020202020204" pitchFamily="34" charset="0"/>
                <a:ea typeface="华文行楷" panose="02010800040101010101" pitchFamily="2" charset="-122"/>
              </a:rPr>
              <a:t>软件测试的局限性</a:t>
            </a:r>
            <a:endParaRPr lang="zh-CN" altLang="en-US" sz="4000" b="1">
              <a:solidFill>
                <a:srgbClr val="FF3300"/>
              </a:solidFill>
              <a:latin typeface="Arial" panose="020B0604020202020204" pitchFamily="34" charset="0"/>
              <a:ea typeface="华文行楷" panose="02010800040101010101" pitchFamily="2" charset="-122"/>
            </a:endParaRPr>
          </a:p>
          <a:p>
            <a:pPr marL="609600" indent="-609600">
              <a:lnSpc>
                <a:spcPct val="110000"/>
              </a:lnSpc>
              <a:spcBef>
                <a:spcPct val="5000"/>
              </a:spcBef>
              <a:spcAft>
                <a:spcPct val="5000"/>
              </a:spcAft>
              <a:buClr>
                <a:schemeClr val="hlink"/>
              </a:buClr>
              <a:buFont typeface="Wingdings" panose="05000000000000000000" pitchFamily="2" charset="2"/>
              <a:buAutoNum type="circleNumDbPlain" startAt="3"/>
            </a:pPr>
            <a:r>
              <a:rPr lang="zh-CN" altLang="en-US" sz="3600" b="1">
                <a:solidFill>
                  <a:schemeClr val="hlink"/>
                </a:solidFill>
                <a:latin typeface="Arial" panose="020B0604020202020204" pitchFamily="34" charset="0"/>
                <a:ea typeface="黑体" panose="02010609060101010101" pitchFamily="2" charset="-122"/>
              </a:rPr>
              <a:t>系统缺陷的不确定性</a:t>
            </a:r>
            <a:endParaRPr lang="zh-CN" altLang="en-US" sz="3600" b="1">
              <a:solidFill>
                <a:schemeClr val="hlink"/>
              </a:solidFill>
              <a:latin typeface="Arial" panose="020B0604020202020204" pitchFamily="34" charset="0"/>
              <a:ea typeface="黑体" panose="02010609060101010101" pitchFamily="2" charset="-122"/>
            </a:endParaRPr>
          </a:p>
          <a:p>
            <a:pPr marL="609600" indent="-609600">
              <a:lnSpc>
                <a:spcPct val="110000"/>
              </a:lnSpc>
              <a:spcBef>
                <a:spcPct val="5000"/>
              </a:spcBef>
              <a:spcAft>
                <a:spcPct val="5000"/>
              </a:spcAft>
              <a:buClr>
                <a:schemeClr val="hlink"/>
              </a:buClr>
              <a:buSzPct val="70000"/>
              <a:buFont typeface="Wingdings" panose="05000000000000000000" pitchFamily="2" charset="2"/>
              <a:buChar char="v"/>
            </a:pPr>
            <a:r>
              <a:rPr lang="zh-CN" altLang="en-US" sz="3400" b="1">
                <a:latin typeface="楷体_GB2312" pitchFamily="1" charset="-122"/>
                <a:ea typeface="楷体_GB2312" pitchFamily="1" charset="-122"/>
              </a:rPr>
              <a:t>由于无法确切知道系统的缺陷数量及所在的位置，对修正这些缺陷而带来的新的缺陷也是不可预测的，所以系统质量是不容易把握的</a:t>
            </a:r>
            <a:endParaRPr lang="zh-CN" altLang="en-US" sz="3400" b="1">
              <a:solidFill>
                <a:srgbClr val="FF3300"/>
              </a:solidFill>
              <a:latin typeface="楷体_GB2312" pitchFamily="1" charset="-122"/>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395">
                                            <p:txEl>
                                              <p:charRg st="12" end="22"/>
                                            </p:txEl>
                                          </p:spTgt>
                                        </p:tgtEl>
                                        <p:attrNameLst>
                                          <p:attrName>style.visibility</p:attrName>
                                        </p:attrNameLst>
                                      </p:cBhvr>
                                      <p:to>
                                        <p:strVal val="visible"/>
                                      </p:to>
                                    </p:set>
                                    <p:animEffect transition="in" filter="blinds(horizontal)">
                                      <p:cBhvr>
                                        <p:cTn id="7" dur="500"/>
                                        <p:tgtEl>
                                          <p:spTgt spid="59395">
                                            <p:txEl>
                                              <p:charRg st="12"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9395">
                                            <p:txEl>
                                              <p:charRg st="22" end="81"/>
                                            </p:txEl>
                                          </p:spTgt>
                                        </p:tgtEl>
                                        <p:attrNameLst>
                                          <p:attrName>style.visibility</p:attrName>
                                        </p:attrNameLst>
                                      </p:cBhvr>
                                      <p:to>
                                        <p:strVal val="visible"/>
                                      </p:to>
                                    </p:set>
                                    <p:animEffect transition="in" filter="blinds(horizontal)">
                                      <p:cBhvr>
                                        <p:cTn id="12" dur="500"/>
                                        <p:tgtEl>
                                          <p:spTgt spid="59395">
                                            <p:txEl>
                                              <p:charRg st="22" end="8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60417"/>
          <p:cNvSpPr>
            <a:spLocks noGrp="1" noRot="1"/>
          </p:cNvSpPr>
          <p:nvPr>
            <p:ph type="title"/>
          </p:nvPr>
        </p:nvSpPr>
        <p:spPr>
          <a:xfrm>
            <a:off x="250825" y="188913"/>
            <a:ext cx="8540750" cy="1143000"/>
          </a:xfrm>
        </p:spPr>
        <p:txBody>
          <a:bodyPr anchor="ctr"/>
          <a:p>
            <a:pPr algn="l"/>
            <a:r>
              <a:rPr lang="en-US" altLang="zh-CN"/>
              <a:t>1.4 </a:t>
            </a:r>
            <a:r>
              <a:rPr lang="zh-CN" altLang="en-US"/>
              <a:t>软件质量与质量模型</a:t>
            </a:r>
            <a:endParaRPr lang="zh-CN" altLang="en-US"/>
          </a:p>
        </p:txBody>
      </p:sp>
      <p:sp>
        <p:nvSpPr>
          <p:cNvPr id="60419" name="矩形 60418"/>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1. </a:t>
            </a:r>
            <a:r>
              <a:rPr lang="zh-CN" altLang="en-US" sz="4000" b="1">
                <a:solidFill>
                  <a:srgbClr val="FF3300"/>
                </a:solidFill>
                <a:latin typeface="Arial" panose="020B0604020202020204" pitchFamily="34" charset="0"/>
                <a:ea typeface="华文行楷" panose="02010800040101010101" pitchFamily="2" charset="-122"/>
              </a:rPr>
              <a:t>软件质量的含义</a:t>
            </a:r>
            <a:endParaRPr lang="zh-CN" altLang="en-US" sz="4000" b="1">
              <a:solidFill>
                <a:srgbClr val="FF3300"/>
              </a:solidFill>
              <a:latin typeface="Arial" panose="020B0604020202020204" pitchFamily="34" charset="0"/>
              <a:ea typeface="华文行楷" panose="02010800040101010101" pitchFamily="2"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能满足给定</a:t>
            </a:r>
            <a:r>
              <a:rPr lang="zh-CN" altLang="en-US" sz="3200" b="1">
                <a:solidFill>
                  <a:srgbClr val="FF0000"/>
                </a:solidFill>
                <a:latin typeface="Arial" panose="020B0604020202020204" pitchFamily="34" charset="0"/>
                <a:ea typeface="楷体_GB2312" pitchFamily="1" charset="-122"/>
              </a:rPr>
              <a:t>需求</a:t>
            </a:r>
            <a:r>
              <a:rPr lang="zh-CN" altLang="en-US" sz="3200" b="1">
                <a:latin typeface="Arial" panose="020B0604020202020204" pitchFamily="34" charset="0"/>
                <a:ea typeface="楷体_GB2312" pitchFamily="1" charset="-122"/>
              </a:rPr>
              <a:t>的特性（功能、性能）</a:t>
            </a:r>
            <a:endParaRPr lang="zh-CN" altLang="en-US" sz="32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具有所期望的各种属性的组合的程度，即软件结构良好，合理利用系统资源，易读、易于理解，并易于修改、维护</a:t>
            </a:r>
            <a:endParaRPr lang="zh-CN" altLang="en-US" sz="32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能满足用户综合期望的程度，软件系统具有友好的用户界面，便于用户使用</a:t>
            </a:r>
            <a:endParaRPr lang="zh-CN" altLang="en-US" sz="3200" b="1">
              <a:latin typeface="Arial" panose="020B0604020202020204" pitchFamily="34" charset="0"/>
              <a:ea typeface="楷体_GB2312" pitchFamily="1" charset="-122"/>
            </a:endParaRPr>
          </a:p>
          <a:p>
            <a:pPr marL="571500" indent="-571500">
              <a:lnSpc>
                <a:spcPct val="110000"/>
              </a:lnSpc>
              <a:spcBef>
                <a:spcPct val="5000"/>
              </a:spcBef>
              <a:spcAft>
                <a:spcPct val="5000"/>
              </a:spcAft>
              <a:buClr>
                <a:schemeClr val="hlink"/>
              </a:buClr>
              <a:buSzPct val="70000"/>
              <a:buFont typeface="Wingdings" panose="05000000000000000000" pitchFamily="2" charset="2"/>
              <a:buChar char="v"/>
            </a:pPr>
            <a:r>
              <a:rPr lang="zh-CN" altLang="en-US" sz="3200" b="1">
                <a:latin typeface="Arial" panose="020B0604020202020204" pitchFamily="34" charset="0"/>
                <a:ea typeface="楷体_GB2312" pitchFamily="1" charset="-122"/>
              </a:rPr>
              <a:t>软件的组合特性。软件生存周期中各阶段文档齐全、规范，便于配置、管理</a:t>
            </a:r>
            <a:endParaRPr lang="zh-CN" altLang="en-US" sz="32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419">
                                            <p:txEl>
                                              <p:charRg st="11" end="29"/>
                                            </p:txEl>
                                          </p:spTgt>
                                        </p:tgtEl>
                                        <p:attrNameLst>
                                          <p:attrName>style.visibility</p:attrName>
                                        </p:attrNameLst>
                                      </p:cBhvr>
                                      <p:to>
                                        <p:strVal val="visible"/>
                                      </p:to>
                                    </p:set>
                                    <p:animEffect transition="in" filter="blinds(horizontal)">
                                      <p:cBhvr>
                                        <p:cTn id="7" dur="500"/>
                                        <p:tgtEl>
                                          <p:spTgt spid="60419">
                                            <p:txEl>
                                              <p:charRg st="11" end="2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419">
                                            <p:txEl>
                                              <p:charRg st="29" end="80"/>
                                            </p:txEl>
                                          </p:spTgt>
                                        </p:tgtEl>
                                        <p:attrNameLst>
                                          <p:attrName>style.visibility</p:attrName>
                                        </p:attrNameLst>
                                      </p:cBhvr>
                                      <p:to>
                                        <p:strVal val="visible"/>
                                      </p:to>
                                    </p:set>
                                    <p:animEffect transition="in" filter="blinds(horizontal)">
                                      <p:cBhvr>
                                        <p:cTn id="12" dur="500"/>
                                        <p:tgtEl>
                                          <p:spTgt spid="60419">
                                            <p:txEl>
                                              <p:charRg st="29" end="8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419">
                                            <p:txEl>
                                              <p:charRg st="80" end="114"/>
                                            </p:txEl>
                                          </p:spTgt>
                                        </p:tgtEl>
                                        <p:attrNameLst>
                                          <p:attrName>style.visibility</p:attrName>
                                        </p:attrNameLst>
                                      </p:cBhvr>
                                      <p:to>
                                        <p:strVal val="visible"/>
                                      </p:to>
                                    </p:set>
                                    <p:animEffect transition="in" filter="blinds(horizontal)">
                                      <p:cBhvr>
                                        <p:cTn id="17" dur="500"/>
                                        <p:tgtEl>
                                          <p:spTgt spid="60419">
                                            <p:txEl>
                                              <p:charRg st="80" end="11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419">
                                            <p:txEl>
                                              <p:charRg st="114" end="148"/>
                                            </p:txEl>
                                          </p:spTgt>
                                        </p:tgtEl>
                                        <p:attrNameLst>
                                          <p:attrName>style.visibility</p:attrName>
                                        </p:attrNameLst>
                                      </p:cBhvr>
                                      <p:to>
                                        <p:strVal val="visible"/>
                                      </p:to>
                                    </p:set>
                                    <p:animEffect transition="in" filter="blinds(horizontal)">
                                      <p:cBhvr>
                                        <p:cTn id="22" dur="500"/>
                                        <p:tgtEl>
                                          <p:spTgt spid="60419">
                                            <p:txEl>
                                              <p:charRg st="114" end="1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61441"/>
          <p:cNvSpPr>
            <a:spLocks noGrp="1" noRot="1"/>
          </p:cNvSpPr>
          <p:nvPr>
            <p:ph type="title"/>
          </p:nvPr>
        </p:nvSpPr>
        <p:spPr>
          <a:xfrm>
            <a:off x="250825" y="188913"/>
            <a:ext cx="8540750" cy="1143000"/>
          </a:xfrm>
        </p:spPr>
        <p:txBody>
          <a:bodyPr anchor="ctr"/>
          <a:p>
            <a:pPr algn="l"/>
            <a:r>
              <a:rPr lang="en-US" altLang="zh-CN"/>
              <a:t>1.4 </a:t>
            </a:r>
            <a:r>
              <a:rPr lang="zh-CN" altLang="en-US"/>
              <a:t>软件质量与质量模型</a:t>
            </a:r>
            <a:endParaRPr lang="zh-CN" altLang="en-US"/>
          </a:p>
        </p:txBody>
      </p:sp>
      <p:sp>
        <p:nvSpPr>
          <p:cNvPr id="79874" name="矩形 61442"/>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zh-CN" altLang="en-US" sz="4000" b="1" dirty="0">
                <a:solidFill>
                  <a:srgbClr val="FF3300"/>
                </a:solidFill>
                <a:latin typeface="Arial" panose="020B0604020202020204" pitchFamily="34" charset="0"/>
                <a:ea typeface="华文行楷" panose="02010800040101010101" pitchFamily="2" charset="-122"/>
              </a:rPr>
              <a:t>2. 软件质量模型</a:t>
            </a:r>
            <a:r>
              <a:rPr lang="zh-CN" altLang="en-US" sz="4000" b="1" dirty="0">
                <a:solidFill>
                  <a:srgbClr val="FF3300"/>
                </a:solidFill>
                <a:latin typeface="Times New Roman" panose="02020603050405020304" pitchFamily="2" charset="0"/>
                <a:ea typeface="华文行楷" panose="02010800040101010101" pitchFamily="2" charset="-122"/>
              </a:rPr>
              <a:t>—</a:t>
            </a:r>
            <a:r>
              <a:rPr lang="zh-CN" altLang="en-US" sz="4000" b="1" dirty="0">
                <a:solidFill>
                  <a:srgbClr val="FF3300"/>
                </a:solidFill>
                <a:latin typeface="Arial" panose="020B0604020202020204" pitchFamily="34" charset="0"/>
                <a:ea typeface="华文行楷" panose="02010800040101010101" pitchFamily="2" charset="-122"/>
              </a:rPr>
              <a:t>McCall(1979年)</a:t>
            </a:r>
            <a:endParaRPr lang="zh-CN" altLang="en-US" sz="4000" b="1" dirty="0">
              <a:solidFill>
                <a:srgbClr val="FF3300"/>
              </a:solidFill>
              <a:latin typeface="Arial" panose="020B0604020202020204" pitchFamily="34" charset="0"/>
              <a:ea typeface="华文行楷" panose="02010800040101010101" pitchFamily="2" charset="-122"/>
            </a:endParaRPr>
          </a:p>
        </p:txBody>
      </p:sp>
      <p:pic>
        <p:nvPicPr>
          <p:cNvPr id="79875" name="图片 61443" descr="t1"/>
          <p:cNvPicPr>
            <a:picLocks noChangeAspect="1"/>
          </p:cNvPicPr>
          <p:nvPr/>
        </p:nvPicPr>
        <p:blipFill>
          <a:blip r:embed="rId1"/>
          <a:stretch>
            <a:fillRect/>
          </a:stretch>
        </p:blipFill>
        <p:spPr>
          <a:xfrm>
            <a:off x="755650" y="2205038"/>
            <a:ext cx="7696200" cy="3475037"/>
          </a:xfrm>
          <a:prstGeom prst="rect">
            <a:avLst/>
          </a:prstGeom>
          <a:noFill/>
          <a:ln w="9525">
            <a:noFill/>
          </a:ln>
        </p:spPr>
      </p:pic>
      <p:sp>
        <p:nvSpPr>
          <p:cNvPr id="3" name="TextBox 2"/>
          <p:cNvSpPr txBox="1"/>
          <p:nvPr/>
        </p:nvSpPr>
        <p:spPr>
          <a:xfrm>
            <a:off x="3635375" y="5680075"/>
            <a:ext cx="2952750" cy="461963"/>
          </a:xfrm>
          <a:prstGeom prst="rect">
            <a:avLst/>
          </a:prstGeom>
          <a:noFill/>
          <a:ln w="9525">
            <a:noFill/>
          </a:ln>
        </p:spPr>
        <p:txBody>
          <a:bodyPr anchor="t">
            <a:spAutoFit/>
          </a:bodyPr>
          <a:p>
            <a:r>
              <a:rPr lang="zh-CN" altLang="en-US" sz="2400" b="1" dirty="0">
                <a:solidFill>
                  <a:srgbClr val="000000"/>
                </a:solidFill>
                <a:latin typeface="黑体" panose="02010609060101010101" pitchFamily="2" charset="-122"/>
                <a:ea typeface="黑体" panose="02010609060101010101" pitchFamily="2" charset="-122"/>
              </a:rPr>
              <a:t>基本运行特征</a:t>
            </a:r>
            <a:endParaRPr lang="zh-CN" altLang="en-US" sz="2400" b="1" dirty="0">
              <a:solidFill>
                <a:srgbClr val="000000"/>
              </a:solidFill>
              <a:latin typeface="黑体" panose="02010609060101010101" pitchFamily="2" charset="-122"/>
              <a:ea typeface="黑体" panose="02010609060101010101" pitchFamily="2" charset="-122"/>
            </a:endParaRPr>
          </a:p>
        </p:txBody>
      </p:sp>
      <p:sp>
        <p:nvSpPr>
          <p:cNvPr id="4" name="TextBox 3"/>
          <p:cNvSpPr txBox="1"/>
          <p:nvPr/>
        </p:nvSpPr>
        <p:spPr>
          <a:xfrm>
            <a:off x="231775" y="2492375"/>
            <a:ext cx="554038" cy="2305050"/>
          </a:xfrm>
          <a:prstGeom prst="rect">
            <a:avLst/>
          </a:prstGeom>
          <a:noFill/>
          <a:ln w="9525">
            <a:noFill/>
          </a:ln>
        </p:spPr>
        <p:txBody>
          <a:bodyPr vert="eaVert" anchor="t">
            <a:spAutoFit/>
          </a:bodyPr>
          <a:p>
            <a:r>
              <a:rPr lang="zh-CN" altLang="en-US" sz="2400" b="1" dirty="0">
                <a:solidFill>
                  <a:srgbClr val="000000"/>
                </a:solidFill>
                <a:latin typeface="黑体" panose="02010609060101010101" pitchFamily="2" charset="-122"/>
                <a:ea typeface="黑体" panose="02010609060101010101" pitchFamily="2" charset="-122"/>
              </a:rPr>
              <a:t>承受修改的能力</a:t>
            </a:r>
            <a:endParaRPr lang="zh-CN" altLang="en-US" sz="2400" b="1" dirty="0">
              <a:solidFill>
                <a:srgbClr val="000000"/>
              </a:solidFill>
              <a:latin typeface="黑体" panose="02010609060101010101" pitchFamily="2" charset="-122"/>
              <a:ea typeface="黑体" panose="02010609060101010101" pitchFamily="2" charset="-122"/>
            </a:endParaRPr>
          </a:p>
        </p:txBody>
      </p:sp>
      <p:sp>
        <p:nvSpPr>
          <p:cNvPr id="8" name="TextBox 7"/>
          <p:cNvSpPr txBox="1"/>
          <p:nvPr/>
        </p:nvSpPr>
        <p:spPr>
          <a:xfrm>
            <a:off x="8410575" y="2492375"/>
            <a:ext cx="554038" cy="2665413"/>
          </a:xfrm>
          <a:prstGeom prst="rect">
            <a:avLst/>
          </a:prstGeom>
          <a:noFill/>
          <a:ln w="9525">
            <a:noFill/>
          </a:ln>
        </p:spPr>
        <p:txBody>
          <a:bodyPr vert="eaVert" anchor="t">
            <a:spAutoFit/>
          </a:bodyPr>
          <a:p>
            <a:r>
              <a:rPr lang="zh-CN" altLang="en-US" sz="2400" b="1" dirty="0">
                <a:solidFill>
                  <a:srgbClr val="000000"/>
                </a:solidFill>
                <a:latin typeface="黑体" panose="02010609060101010101" pitchFamily="2" charset="-122"/>
                <a:ea typeface="黑体" panose="02010609060101010101" pitchFamily="2" charset="-122"/>
              </a:rPr>
              <a:t>对新环境的适应性</a:t>
            </a:r>
            <a:endParaRPr lang="zh-CN" altLang="en-US" sz="2400" b="1" dirty="0">
              <a:solidFill>
                <a:srgbClr val="00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62465"/>
          <p:cNvSpPr>
            <a:spLocks noGrp="1" noRot="1"/>
          </p:cNvSpPr>
          <p:nvPr>
            <p:ph type="title"/>
          </p:nvPr>
        </p:nvSpPr>
        <p:spPr>
          <a:xfrm>
            <a:off x="250825" y="188913"/>
            <a:ext cx="8540750" cy="1143000"/>
          </a:xfrm>
        </p:spPr>
        <p:txBody>
          <a:bodyPr anchor="ctr"/>
          <a:p>
            <a:pPr algn="l"/>
            <a:r>
              <a:rPr lang="en-US" altLang="zh-CN"/>
              <a:t>1.4 </a:t>
            </a:r>
            <a:r>
              <a:rPr lang="zh-CN" altLang="en-US"/>
              <a:t>软件质量与质量模型</a:t>
            </a:r>
            <a:endParaRPr lang="zh-CN" altLang="en-US"/>
          </a:p>
        </p:txBody>
      </p:sp>
      <p:sp>
        <p:nvSpPr>
          <p:cNvPr id="80898" name="矩形 62466"/>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2. </a:t>
            </a:r>
            <a:r>
              <a:rPr lang="zh-CN" altLang="en-US" sz="4000" b="1">
                <a:solidFill>
                  <a:srgbClr val="FF3300"/>
                </a:solidFill>
                <a:latin typeface="Arial" panose="020B0604020202020204" pitchFamily="34" charset="0"/>
                <a:ea typeface="华文行楷" panose="02010800040101010101" pitchFamily="2" charset="-122"/>
              </a:rPr>
              <a:t>软件质量模型</a:t>
            </a:r>
            <a:r>
              <a:rPr lang="en-US" altLang="zh-CN" sz="4000" b="1">
                <a:solidFill>
                  <a:srgbClr val="FF3300"/>
                </a:solidFill>
                <a:latin typeface="Times New Roman" panose="02020603050405020304" pitchFamily="2" charset="0"/>
                <a:ea typeface="华文行楷" panose="02010800040101010101" pitchFamily="2" charset="-122"/>
              </a:rPr>
              <a:t>—ISO/IEC 9126-1991</a:t>
            </a:r>
            <a:endParaRPr lang="en-US" altLang="zh-CN" sz="4000" b="1">
              <a:solidFill>
                <a:srgbClr val="FF3300"/>
              </a:solidFill>
              <a:latin typeface="Times New Roman" panose="02020603050405020304" pitchFamily="2" charset="0"/>
              <a:ea typeface="华文行楷" panose="02010800040101010101" pitchFamily="2" charset="-122"/>
            </a:endParaRPr>
          </a:p>
        </p:txBody>
      </p:sp>
      <p:graphicFrame>
        <p:nvGraphicFramePr>
          <p:cNvPr id="62468" name="对象 62467"/>
          <p:cNvGraphicFramePr>
            <a:graphicFrameLocks noChangeAspect="1"/>
          </p:cNvGraphicFramePr>
          <p:nvPr/>
        </p:nvGraphicFramePr>
        <p:xfrm>
          <a:off x="1042988" y="260350"/>
          <a:ext cx="7116762" cy="6384925"/>
        </p:xfrm>
        <a:graphic>
          <a:graphicData uri="http://schemas.openxmlformats.org/presentationml/2006/ole">
            <mc:AlternateContent xmlns:mc="http://schemas.openxmlformats.org/markup-compatibility/2006">
              <mc:Choice xmlns:v="urn:schemas-microsoft-com:vml" Requires="v">
                <p:oleObj spid="_x0000_s3078" name="" r:id="rId1" imgW="5495925" imgH="5248275" progId="Word.Picture.8">
                  <p:embed/>
                </p:oleObj>
              </mc:Choice>
              <mc:Fallback>
                <p:oleObj name="" r:id="rId1" imgW="5495925" imgH="5248275" progId="Word.Picture.8">
                  <p:embed/>
                  <p:pic>
                    <p:nvPicPr>
                      <p:cNvPr id="0" name="图片 3077"/>
                      <p:cNvPicPr/>
                      <p:nvPr/>
                    </p:nvPicPr>
                    <p:blipFill>
                      <a:blip r:embed="rId2"/>
                      <a:srcRect l="1245" t="891" b="6859"/>
                      <a:stretch>
                        <a:fillRect/>
                      </a:stretch>
                    </p:blipFill>
                    <p:spPr>
                      <a:xfrm>
                        <a:off x="1042988" y="260350"/>
                        <a:ext cx="7116762" cy="6384925"/>
                      </a:xfrm>
                      <a:prstGeom prst="rect">
                        <a:avLst/>
                      </a:prstGeom>
                      <a:solidFill>
                        <a:schemeClr val="bg1"/>
                      </a:solidFill>
                      <a:ln w="9525" cap="flat" cmpd="sng">
                        <a:solidFill>
                          <a:schemeClr val="bg2"/>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additive="base">
                                        <p:cTn id="7" dur="500" fill="hold"/>
                                        <p:tgtEl>
                                          <p:spTgt spid="62468"/>
                                        </p:tgtEl>
                                        <p:attrNameLst>
                                          <p:attrName>ppt_x</p:attrName>
                                        </p:attrNameLst>
                                      </p:cBhvr>
                                      <p:tavLst>
                                        <p:tav tm="0">
                                          <p:val>
                                            <p:strVal val="#ppt_x"/>
                                          </p:val>
                                        </p:tav>
                                        <p:tav tm="100000">
                                          <p:val>
                                            <p:strVal val="#ppt_x"/>
                                          </p:val>
                                        </p:tav>
                                      </p:tavLst>
                                    </p:anim>
                                    <p:anim calcmode="lin" valueType="num">
                                      <p:cBhvr additive="base">
                                        <p:cTn id="8"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62465"/>
          <p:cNvSpPr>
            <a:spLocks noGrp="1" noRot="1"/>
          </p:cNvSpPr>
          <p:nvPr>
            <p:ph type="title"/>
          </p:nvPr>
        </p:nvSpPr>
        <p:spPr>
          <a:xfrm>
            <a:off x="250825" y="188913"/>
            <a:ext cx="8540750" cy="1143000"/>
          </a:xfrm>
        </p:spPr>
        <p:txBody>
          <a:bodyPr anchor="ctr"/>
          <a:p>
            <a:pPr algn="l"/>
            <a:r>
              <a:rPr lang="en-US" altLang="zh-CN"/>
              <a:t>1.4 </a:t>
            </a:r>
            <a:r>
              <a:rPr lang="zh-CN" altLang="en-US"/>
              <a:t>软件质量与质量模型</a:t>
            </a:r>
            <a:endParaRPr lang="zh-CN" altLang="en-US"/>
          </a:p>
        </p:txBody>
      </p:sp>
      <p:sp>
        <p:nvSpPr>
          <p:cNvPr id="80898" name="矩形 62466"/>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2. </a:t>
            </a:r>
            <a:r>
              <a:rPr lang="zh-CN" altLang="en-US" sz="4000" b="1">
                <a:solidFill>
                  <a:srgbClr val="FF3300"/>
                </a:solidFill>
                <a:latin typeface="Arial" panose="020B0604020202020204" pitchFamily="34" charset="0"/>
                <a:ea typeface="华文行楷" panose="02010800040101010101" pitchFamily="2" charset="-122"/>
              </a:rPr>
              <a:t>软件质量模型</a:t>
            </a:r>
            <a:r>
              <a:rPr lang="en-US" altLang="zh-CN" sz="4000" b="1">
                <a:solidFill>
                  <a:srgbClr val="FF3300"/>
                </a:solidFill>
                <a:latin typeface="Times New Roman" panose="02020603050405020304" pitchFamily="2" charset="0"/>
                <a:ea typeface="华文行楷" panose="02010800040101010101" pitchFamily="2" charset="-122"/>
              </a:rPr>
              <a:t>—ISO/IEC 9126-1991</a:t>
            </a:r>
            <a:endParaRPr lang="en-US" altLang="zh-CN" sz="4000" b="1">
              <a:solidFill>
                <a:srgbClr val="FF3300"/>
              </a:solidFill>
              <a:latin typeface="Times New Roman" panose="02020603050405020304" pitchFamily="2" charset="0"/>
              <a:ea typeface="华文行楷" panose="02010800040101010101" pitchFamily="2" charset="-122"/>
            </a:endParaRPr>
          </a:p>
        </p:txBody>
      </p:sp>
      <p:pic>
        <p:nvPicPr>
          <p:cNvPr id="4" name="图片 3"/>
          <p:cNvPicPr>
            <a:picLocks noChangeAspect="1"/>
          </p:cNvPicPr>
          <p:nvPr/>
        </p:nvPicPr>
        <p:blipFill>
          <a:blip r:embed="rId1"/>
          <a:stretch>
            <a:fillRect/>
          </a:stretch>
        </p:blipFill>
        <p:spPr>
          <a:xfrm>
            <a:off x="452120" y="1809115"/>
            <a:ext cx="8259752" cy="46929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3865880" y="2702560"/>
            <a:ext cx="1131570" cy="1008380"/>
            <a:chOff x="5872" y="4152"/>
            <a:chExt cx="1782" cy="1588"/>
          </a:xfrm>
        </p:grpSpPr>
        <p:sp>
          <p:nvSpPr>
            <p:cNvPr id="4" name="椭圆 3"/>
            <p:cNvSpPr/>
            <p:nvPr/>
          </p:nvSpPr>
          <p:spPr>
            <a:xfrm>
              <a:off x="5953" y="4152"/>
              <a:ext cx="1588" cy="158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文本框 4"/>
            <p:cNvSpPr txBox="1"/>
            <p:nvPr/>
          </p:nvSpPr>
          <p:spPr>
            <a:xfrm>
              <a:off x="5872" y="4456"/>
              <a:ext cx="1782" cy="1016"/>
            </a:xfrm>
            <a:prstGeom prst="rect">
              <a:avLst/>
            </a:prstGeom>
            <a:noFill/>
          </p:spPr>
          <p:txBody>
            <a:bodyPr wrap="square" rtlCol="0">
              <a:spAutoFit/>
            </a:bodyPr>
            <a:p>
              <a:pPr algn="ctr"/>
              <a:r>
                <a:rPr lang="en-US" altLang="zh-CN" b="1"/>
                <a:t>ISO/IEC 9126</a:t>
              </a:r>
              <a:endParaRPr lang="en-US" altLang="zh-CN" b="1"/>
            </a:p>
          </p:txBody>
        </p:sp>
      </p:grpSp>
      <p:grpSp>
        <p:nvGrpSpPr>
          <p:cNvPr id="7" name="组合 6"/>
          <p:cNvGrpSpPr/>
          <p:nvPr/>
        </p:nvGrpSpPr>
        <p:grpSpPr>
          <a:xfrm>
            <a:off x="3855720" y="1328420"/>
            <a:ext cx="1131570" cy="1008380"/>
            <a:chOff x="5872" y="4152"/>
            <a:chExt cx="1782" cy="1588"/>
          </a:xfrm>
        </p:grpSpPr>
        <p:sp>
          <p:nvSpPr>
            <p:cNvPr id="8" name="椭圆 7"/>
            <p:cNvSpPr/>
            <p:nvPr/>
          </p:nvSpPr>
          <p:spPr>
            <a:xfrm>
              <a:off x="5953" y="4152"/>
              <a:ext cx="1588" cy="158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文本框 8"/>
            <p:cNvSpPr txBox="1"/>
            <p:nvPr/>
          </p:nvSpPr>
          <p:spPr>
            <a:xfrm>
              <a:off x="5872" y="4456"/>
              <a:ext cx="1782" cy="1016"/>
            </a:xfrm>
            <a:prstGeom prst="rect">
              <a:avLst/>
            </a:prstGeom>
            <a:noFill/>
          </p:spPr>
          <p:txBody>
            <a:bodyPr wrap="square" rtlCol="0">
              <a:spAutoFit/>
            </a:bodyPr>
            <a:p>
              <a:pPr algn="ctr"/>
              <a:r>
                <a:rPr lang="en-US" altLang="zh-CN" b="1"/>
                <a:t>Functionality</a:t>
              </a:r>
              <a:endParaRPr lang="en-US" altLang="zh-CN" b="1"/>
            </a:p>
          </p:txBody>
        </p:sp>
      </p:grpSp>
      <p:cxnSp>
        <p:nvCxnSpPr>
          <p:cNvPr id="10" name="直接连接符 9"/>
          <p:cNvCxnSpPr/>
          <p:nvPr/>
        </p:nvCxnSpPr>
        <p:spPr>
          <a:xfrm flipH="1" flipV="1">
            <a:off x="4411345" y="2336800"/>
            <a:ext cx="10160" cy="365760"/>
          </a:xfrm>
          <a:prstGeom prst="line">
            <a:avLst/>
          </a:prstGeom>
          <a:ln w="5715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3103880" y="499745"/>
            <a:ext cx="3175000" cy="645160"/>
          </a:xfrm>
          <a:prstGeom prst="rect">
            <a:avLst/>
          </a:prstGeom>
          <a:noFill/>
        </p:spPr>
        <p:txBody>
          <a:bodyPr wrap="square" rtlCol="0">
            <a:spAutoFit/>
          </a:bodyPr>
          <a:p>
            <a:r>
              <a:rPr lang="en-US" altLang="zh-CN" b="1">
                <a:solidFill>
                  <a:srgbClr val="C00000"/>
                </a:solidFill>
              </a:rPr>
              <a:t>Are the required functions available in the software</a:t>
            </a:r>
            <a:r>
              <a:rPr lang="zh-CN" altLang="en-US" b="1">
                <a:solidFill>
                  <a:srgbClr val="C00000"/>
                </a:solidFill>
              </a:rPr>
              <a:t>？</a:t>
            </a:r>
            <a:endParaRPr lang="zh-CN" altLang="en-US" b="1">
              <a:solidFill>
                <a:srgbClr val="C00000"/>
              </a:solidFill>
            </a:endParaRPr>
          </a:p>
        </p:txBody>
      </p:sp>
      <p:grpSp>
        <p:nvGrpSpPr>
          <p:cNvPr id="12" name="组合 11"/>
          <p:cNvGrpSpPr/>
          <p:nvPr/>
        </p:nvGrpSpPr>
        <p:grpSpPr>
          <a:xfrm>
            <a:off x="5359400" y="2143760"/>
            <a:ext cx="1131570" cy="1008380"/>
            <a:chOff x="5872" y="4152"/>
            <a:chExt cx="1782" cy="1588"/>
          </a:xfrm>
        </p:grpSpPr>
        <p:sp>
          <p:nvSpPr>
            <p:cNvPr id="13" name="椭圆 12"/>
            <p:cNvSpPr/>
            <p:nvPr/>
          </p:nvSpPr>
          <p:spPr>
            <a:xfrm>
              <a:off x="5953" y="4152"/>
              <a:ext cx="1588" cy="158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文本框 13"/>
            <p:cNvSpPr txBox="1"/>
            <p:nvPr/>
          </p:nvSpPr>
          <p:spPr>
            <a:xfrm>
              <a:off x="5872" y="4456"/>
              <a:ext cx="1782" cy="1016"/>
            </a:xfrm>
            <a:prstGeom prst="rect">
              <a:avLst/>
            </a:prstGeom>
            <a:noFill/>
          </p:spPr>
          <p:txBody>
            <a:bodyPr wrap="square" rtlCol="0">
              <a:spAutoFit/>
            </a:bodyPr>
            <a:p>
              <a:pPr algn="ctr"/>
              <a:r>
                <a:rPr lang="en-US" altLang="zh-CN" b="1"/>
                <a:t>Reliability</a:t>
              </a:r>
              <a:endParaRPr lang="en-US" altLang="zh-CN" b="1"/>
            </a:p>
          </p:txBody>
        </p:sp>
      </p:grpSp>
      <p:sp>
        <p:nvSpPr>
          <p:cNvPr id="15" name="文本框 14"/>
          <p:cNvSpPr txBox="1"/>
          <p:nvPr/>
        </p:nvSpPr>
        <p:spPr>
          <a:xfrm>
            <a:off x="6617335" y="2250440"/>
            <a:ext cx="2189480" cy="645160"/>
          </a:xfrm>
          <a:prstGeom prst="rect">
            <a:avLst/>
          </a:prstGeom>
          <a:noFill/>
        </p:spPr>
        <p:txBody>
          <a:bodyPr wrap="square" rtlCol="0">
            <a:spAutoFit/>
          </a:bodyPr>
          <a:p>
            <a:r>
              <a:rPr lang="en-US" altLang="zh-CN" b="1">
                <a:solidFill>
                  <a:srgbClr val="C00000"/>
                </a:solidFill>
              </a:rPr>
              <a:t>How reliable is the software?</a:t>
            </a:r>
            <a:endParaRPr lang="en-US" altLang="zh-CN" b="1">
              <a:solidFill>
                <a:srgbClr val="C00000"/>
              </a:solidFill>
            </a:endParaRPr>
          </a:p>
        </p:txBody>
      </p:sp>
      <p:cxnSp>
        <p:nvCxnSpPr>
          <p:cNvPr id="17" name="直接连接符 16"/>
          <p:cNvCxnSpPr/>
          <p:nvPr/>
        </p:nvCxnSpPr>
        <p:spPr>
          <a:xfrm flipH="1">
            <a:off x="4859655" y="2659380"/>
            <a:ext cx="499745" cy="409575"/>
          </a:xfrm>
          <a:prstGeom prst="line">
            <a:avLst/>
          </a:prstGeom>
          <a:ln w="38100"/>
        </p:spPr>
        <p:style>
          <a:lnRef idx="1">
            <a:schemeClr val="dk1"/>
          </a:lnRef>
          <a:fillRef idx="0">
            <a:schemeClr val="dk1"/>
          </a:fillRef>
          <a:effectRef idx="0">
            <a:schemeClr val="dk1"/>
          </a:effectRef>
          <a:fontRef idx="minor">
            <a:schemeClr val="tx1"/>
          </a:fontRef>
        </p:style>
      </p:cxnSp>
      <p:grpSp>
        <p:nvGrpSpPr>
          <p:cNvPr id="18" name="组合 17"/>
          <p:cNvGrpSpPr/>
          <p:nvPr/>
        </p:nvGrpSpPr>
        <p:grpSpPr>
          <a:xfrm>
            <a:off x="5342890" y="3490595"/>
            <a:ext cx="1131570" cy="1008380"/>
            <a:chOff x="5872" y="4152"/>
            <a:chExt cx="1782" cy="1588"/>
          </a:xfrm>
        </p:grpSpPr>
        <p:sp>
          <p:nvSpPr>
            <p:cNvPr id="19" name="椭圆 18"/>
            <p:cNvSpPr/>
            <p:nvPr/>
          </p:nvSpPr>
          <p:spPr>
            <a:xfrm>
              <a:off x="5953" y="4152"/>
              <a:ext cx="1588" cy="158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0" name="文本框 19"/>
            <p:cNvSpPr txBox="1"/>
            <p:nvPr/>
          </p:nvSpPr>
          <p:spPr>
            <a:xfrm>
              <a:off x="5872" y="4456"/>
              <a:ext cx="1782" cy="1016"/>
            </a:xfrm>
            <a:prstGeom prst="rect">
              <a:avLst/>
            </a:prstGeom>
            <a:noFill/>
          </p:spPr>
          <p:txBody>
            <a:bodyPr wrap="square" rtlCol="0">
              <a:spAutoFit/>
            </a:bodyPr>
            <a:p>
              <a:pPr algn="ctr"/>
              <a:r>
                <a:rPr lang="en-US" altLang="zh-CN" b="1"/>
                <a:t>Usability</a:t>
              </a:r>
              <a:endParaRPr lang="en-US" altLang="zh-CN" b="1"/>
            </a:p>
          </p:txBody>
        </p:sp>
      </p:grpSp>
      <p:cxnSp>
        <p:nvCxnSpPr>
          <p:cNvPr id="21" name="直接连接符 20"/>
          <p:cNvCxnSpPr/>
          <p:nvPr/>
        </p:nvCxnSpPr>
        <p:spPr>
          <a:xfrm flipH="1" flipV="1">
            <a:off x="4777740" y="3562985"/>
            <a:ext cx="636905" cy="443230"/>
          </a:xfrm>
          <a:prstGeom prst="line">
            <a:avLst/>
          </a:prstGeom>
          <a:ln w="38100"/>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6634480" y="3681730"/>
            <a:ext cx="2189480" cy="645160"/>
          </a:xfrm>
          <a:prstGeom prst="rect">
            <a:avLst/>
          </a:prstGeom>
          <a:noFill/>
        </p:spPr>
        <p:txBody>
          <a:bodyPr wrap="square" rtlCol="0">
            <a:spAutoFit/>
          </a:bodyPr>
          <a:p>
            <a:r>
              <a:rPr lang="en-US" altLang="zh-CN" b="1">
                <a:solidFill>
                  <a:srgbClr val="C00000"/>
                </a:solidFill>
              </a:rPr>
              <a:t>Is the software easy to use?</a:t>
            </a:r>
            <a:endParaRPr lang="en-US" altLang="zh-CN" b="1">
              <a:solidFill>
                <a:srgbClr val="C00000"/>
              </a:solidFill>
            </a:endParaRPr>
          </a:p>
        </p:txBody>
      </p:sp>
      <p:grpSp>
        <p:nvGrpSpPr>
          <p:cNvPr id="23" name="组合 22"/>
          <p:cNvGrpSpPr/>
          <p:nvPr/>
        </p:nvGrpSpPr>
        <p:grpSpPr>
          <a:xfrm>
            <a:off x="3890010" y="4182110"/>
            <a:ext cx="1131570" cy="1008380"/>
            <a:chOff x="5872" y="4152"/>
            <a:chExt cx="1782" cy="1588"/>
          </a:xfrm>
        </p:grpSpPr>
        <p:sp>
          <p:nvSpPr>
            <p:cNvPr id="24" name="椭圆 23"/>
            <p:cNvSpPr/>
            <p:nvPr/>
          </p:nvSpPr>
          <p:spPr>
            <a:xfrm>
              <a:off x="5953" y="4152"/>
              <a:ext cx="1588" cy="158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5" name="文本框 24"/>
            <p:cNvSpPr txBox="1"/>
            <p:nvPr/>
          </p:nvSpPr>
          <p:spPr>
            <a:xfrm>
              <a:off x="5872" y="4456"/>
              <a:ext cx="1782" cy="1016"/>
            </a:xfrm>
            <a:prstGeom prst="rect">
              <a:avLst/>
            </a:prstGeom>
            <a:noFill/>
          </p:spPr>
          <p:txBody>
            <a:bodyPr wrap="square" rtlCol="0">
              <a:spAutoFit/>
            </a:bodyPr>
            <a:p>
              <a:pPr algn="ctr"/>
              <a:r>
                <a:rPr lang="en-US" altLang="zh-CN" b="1"/>
                <a:t>Efficiency</a:t>
              </a:r>
              <a:endParaRPr lang="en-US" altLang="zh-CN" b="1"/>
            </a:p>
          </p:txBody>
        </p:sp>
      </p:grpSp>
      <p:cxnSp>
        <p:nvCxnSpPr>
          <p:cNvPr id="26" name="直接连接符 25"/>
          <p:cNvCxnSpPr/>
          <p:nvPr/>
        </p:nvCxnSpPr>
        <p:spPr>
          <a:xfrm>
            <a:off x="4421505" y="3710940"/>
            <a:ext cx="5715" cy="509905"/>
          </a:xfrm>
          <a:prstGeom prst="line">
            <a:avLst/>
          </a:prstGeom>
          <a:ln w="571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3228340" y="5391150"/>
            <a:ext cx="2715895" cy="645160"/>
          </a:xfrm>
          <a:prstGeom prst="rect">
            <a:avLst/>
          </a:prstGeom>
          <a:noFill/>
        </p:spPr>
        <p:txBody>
          <a:bodyPr wrap="square" rtlCol="0">
            <a:spAutoFit/>
          </a:bodyPr>
          <a:p>
            <a:r>
              <a:rPr lang="en-US" altLang="zh-CN" b="1">
                <a:solidFill>
                  <a:srgbClr val="C00000"/>
                </a:solidFill>
              </a:rPr>
              <a:t>How efficient is the software?</a:t>
            </a:r>
            <a:endParaRPr lang="en-US" altLang="zh-CN" b="1">
              <a:solidFill>
                <a:srgbClr val="C00000"/>
              </a:solidFill>
            </a:endParaRPr>
          </a:p>
        </p:txBody>
      </p:sp>
      <p:grpSp>
        <p:nvGrpSpPr>
          <p:cNvPr id="28" name="组合 27"/>
          <p:cNvGrpSpPr/>
          <p:nvPr/>
        </p:nvGrpSpPr>
        <p:grpSpPr>
          <a:xfrm>
            <a:off x="2438400" y="3519805"/>
            <a:ext cx="1131570" cy="1008380"/>
            <a:chOff x="5872" y="4152"/>
            <a:chExt cx="1782" cy="1588"/>
          </a:xfrm>
        </p:grpSpPr>
        <p:sp>
          <p:nvSpPr>
            <p:cNvPr id="29" name="椭圆 28"/>
            <p:cNvSpPr/>
            <p:nvPr/>
          </p:nvSpPr>
          <p:spPr>
            <a:xfrm>
              <a:off x="5953" y="4152"/>
              <a:ext cx="1588" cy="158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0" name="文本框 29"/>
            <p:cNvSpPr txBox="1"/>
            <p:nvPr/>
          </p:nvSpPr>
          <p:spPr>
            <a:xfrm>
              <a:off x="5872" y="4456"/>
              <a:ext cx="1782" cy="1016"/>
            </a:xfrm>
            <a:prstGeom prst="rect">
              <a:avLst/>
            </a:prstGeom>
            <a:noFill/>
          </p:spPr>
          <p:txBody>
            <a:bodyPr wrap="square" rtlCol="0">
              <a:spAutoFit/>
            </a:bodyPr>
            <a:p>
              <a:pPr algn="ctr"/>
              <a:r>
                <a:rPr lang="en-US" altLang="zh-CN" b="1"/>
                <a:t>Maintainability</a:t>
              </a:r>
              <a:endParaRPr lang="en-US" altLang="zh-CN" b="1"/>
            </a:p>
          </p:txBody>
        </p:sp>
      </p:grpSp>
      <p:cxnSp>
        <p:nvCxnSpPr>
          <p:cNvPr id="31" name="直接连接符 30"/>
          <p:cNvCxnSpPr/>
          <p:nvPr/>
        </p:nvCxnSpPr>
        <p:spPr>
          <a:xfrm flipH="1">
            <a:off x="3491230" y="3562985"/>
            <a:ext cx="574040" cy="297815"/>
          </a:xfrm>
          <a:prstGeom prst="line">
            <a:avLst/>
          </a:prstGeom>
          <a:ln w="38100"/>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248920" y="3729990"/>
            <a:ext cx="2241550" cy="922020"/>
          </a:xfrm>
          <a:prstGeom prst="rect">
            <a:avLst/>
          </a:prstGeom>
          <a:noFill/>
        </p:spPr>
        <p:txBody>
          <a:bodyPr wrap="square" rtlCol="0">
            <a:spAutoFit/>
          </a:bodyPr>
          <a:p>
            <a:r>
              <a:rPr lang="en-US" altLang="zh-CN" b="1">
                <a:solidFill>
                  <a:srgbClr val="C00000"/>
                </a:solidFill>
              </a:rPr>
              <a:t>How easy is to modify the software?</a:t>
            </a:r>
            <a:endParaRPr lang="en-US" altLang="zh-CN" b="1">
              <a:solidFill>
                <a:srgbClr val="C00000"/>
              </a:solidFill>
            </a:endParaRPr>
          </a:p>
        </p:txBody>
      </p:sp>
      <p:grpSp>
        <p:nvGrpSpPr>
          <p:cNvPr id="33" name="组合 32"/>
          <p:cNvGrpSpPr/>
          <p:nvPr/>
        </p:nvGrpSpPr>
        <p:grpSpPr>
          <a:xfrm>
            <a:off x="2421890" y="2139950"/>
            <a:ext cx="1131570" cy="1008380"/>
            <a:chOff x="5872" y="4152"/>
            <a:chExt cx="1782" cy="1588"/>
          </a:xfrm>
        </p:grpSpPr>
        <p:sp>
          <p:nvSpPr>
            <p:cNvPr id="34" name="椭圆 33"/>
            <p:cNvSpPr/>
            <p:nvPr/>
          </p:nvSpPr>
          <p:spPr>
            <a:xfrm>
              <a:off x="5953" y="4152"/>
              <a:ext cx="1588" cy="158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5" name="文本框 34"/>
            <p:cNvSpPr txBox="1"/>
            <p:nvPr/>
          </p:nvSpPr>
          <p:spPr>
            <a:xfrm>
              <a:off x="5872" y="4456"/>
              <a:ext cx="1782" cy="1016"/>
            </a:xfrm>
            <a:prstGeom prst="rect">
              <a:avLst/>
            </a:prstGeom>
            <a:noFill/>
          </p:spPr>
          <p:txBody>
            <a:bodyPr wrap="square" rtlCol="0">
              <a:spAutoFit/>
            </a:bodyPr>
            <a:p>
              <a:pPr algn="ctr"/>
              <a:r>
                <a:rPr lang="en-US" altLang="zh-CN" b="1"/>
                <a:t>Portability</a:t>
              </a:r>
              <a:endParaRPr lang="en-US" altLang="zh-CN" b="1"/>
            </a:p>
          </p:txBody>
        </p:sp>
      </p:grpSp>
      <p:cxnSp>
        <p:nvCxnSpPr>
          <p:cNvPr id="38" name="直接连接符 37"/>
          <p:cNvCxnSpPr/>
          <p:nvPr/>
        </p:nvCxnSpPr>
        <p:spPr>
          <a:xfrm>
            <a:off x="3553460" y="2655570"/>
            <a:ext cx="370205" cy="340995"/>
          </a:xfrm>
          <a:prstGeom prst="line">
            <a:avLst/>
          </a:prstGeom>
          <a:ln w="3810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232410" y="2206625"/>
            <a:ext cx="2360930" cy="1198880"/>
          </a:xfrm>
          <a:prstGeom prst="rect">
            <a:avLst/>
          </a:prstGeom>
          <a:noFill/>
        </p:spPr>
        <p:txBody>
          <a:bodyPr wrap="square" rtlCol="0">
            <a:spAutoFit/>
          </a:bodyPr>
          <a:p>
            <a:r>
              <a:rPr lang="en-US" altLang="zh-CN" b="1">
                <a:solidFill>
                  <a:srgbClr val="C00000"/>
                </a:solidFill>
              </a:rPr>
              <a:t>How easy is to transfer the software to another environment?</a:t>
            </a:r>
            <a:endParaRPr lang="en-US" altLang="zh-CN" b="1">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p:tgtEl>
                                          <p:spTgt spid="22"/>
                                        </p:tgtEl>
                                        <p:attrNameLst>
                                          <p:attrName>ppt_y</p:attrName>
                                        </p:attrNameLst>
                                      </p:cBhvr>
                                      <p:tavLst>
                                        <p:tav tm="0">
                                          <p:val>
                                            <p:strVal val="#ppt_y+#ppt_h*1.125000"/>
                                          </p:val>
                                        </p:tav>
                                        <p:tav tm="100000">
                                          <p:val>
                                            <p:strVal val="#ppt_y"/>
                                          </p:val>
                                        </p:tav>
                                      </p:tavLst>
                                    </p:anim>
                                    <p:animEffect transition="in" filter="wipe(up)">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up)">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4"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p:tgtEl>
                                          <p:spTgt spid="27"/>
                                        </p:tgtEl>
                                        <p:attrNameLst>
                                          <p:attrName>ppt_y</p:attrName>
                                        </p:attrNameLst>
                                      </p:cBhvr>
                                      <p:tavLst>
                                        <p:tav tm="0">
                                          <p:val>
                                            <p:strVal val="#ppt_y+#ppt_h*1.125000"/>
                                          </p:val>
                                        </p:tav>
                                        <p:tav tm="100000">
                                          <p:val>
                                            <p:strVal val="#ppt_y"/>
                                          </p:val>
                                        </p:tav>
                                      </p:tavLst>
                                    </p:anim>
                                    <p:animEffect transition="in" filter="wipe(up)">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right)">
                                      <p:cBhvr>
                                        <p:cTn id="72" dur="500"/>
                                        <p:tgtEl>
                                          <p:spTgt spid="31"/>
                                        </p:tgtEl>
                                      </p:cBhvr>
                                    </p:animEffect>
                                  </p:childTnLst>
                                </p:cTn>
                              </p:par>
                            </p:childTnLst>
                          </p:cTn>
                        </p:par>
                        <p:par>
                          <p:cTn id="73" fill="hold">
                            <p:stCondLst>
                              <p:cond delay="500"/>
                            </p:stCondLst>
                            <p:childTnLst>
                              <p:par>
                                <p:cTn id="74" presetID="22" presetClass="entr" presetSubtype="2" fill="hold"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right)">
                                      <p:cBhvr>
                                        <p:cTn id="76" dur="500"/>
                                        <p:tgtEl>
                                          <p:spTgt spid="28"/>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p:tgtEl>
                                          <p:spTgt spid="32"/>
                                        </p:tgtEl>
                                        <p:attrNameLst>
                                          <p:attrName>ppt_y</p:attrName>
                                        </p:attrNameLst>
                                      </p:cBhvr>
                                      <p:tavLst>
                                        <p:tav tm="0">
                                          <p:val>
                                            <p:strVal val="#ppt_y+#ppt_h*1.125000"/>
                                          </p:val>
                                        </p:tav>
                                        <p:tav tm="100000">
                                          <p:val>
                                            <p:strVal val="#ppt_y"/>
                                          </p:val>
                                        </p:tav>
                                      </p:tavLst>
                                    </p:anim>
                                    <p:animEffect transition="in" filter="wipe(up)">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right)">
                                      <p:cBhvr>
                                        <p:cTn id="87" dur="500"/>
                                        <p:tgtEl>
                                          <p:spTgt spid="38"/>
                                        </p:tgtEl>
                                      </p:cBhvr>
                                    </p:animEffect>
                                  </p:childTnLst>
                                </p:cTn>
                              </p:par>
                            </p:childTnLst>
                          </p:cTn>
                        </p:par>
                        <p:par>
                          <p:cTn id="88" fill="hold">
                            <p:stCondLst>
                              <p:cond delay="500"/>
                            </p:stCondLst>
                            <p:childTnLst>
                              <p:par>
                                <p:cTn id="89" presetID="22" presetClass="entr" presetSubtype="2"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right)">
                                      <p:cBhvr>
                                        <p:cTn id="91" dur="5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12" presetClass="entr" presetSubtype="4"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additive="base">
                                        <p:cTn id="96" dur="500"/>
                                        <p:tgtEl>
                                          <p:spTgt spid="39"/>
                                        </p:tgtEl>
                                        <p:attrNameLst>
                                          <p:attrName>ppt_y</p:attrName>
                                        </p:attrNameLst>
                                      </p:cBhvr>
                                      <p:tavLst>
                                        <p:tav tm="0">
                                          <p:val>
                                            <p:strVal val="#ppt_y+#ppt_h*1.125000"/>
                                          </p:val>
                                        </p:tav>
                                        <p:tav tm="100000">
                                          <p:val>
                                            <p:strVal val="#ppt_y"/>
                                          </p:val>
                                        </p:tav>
                                      </p:tavLst>
                                    </p:anim>
                                    <p:animEffect transition="in" filter="wipe(up)">
                                      <p:cBhvr>
                                        <p:cTn id="9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2" grpId="0"/>
      <p:bldP spid="27" grpId="0"/>
      <p:bldP spid="32"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标题 63489"/>
          <p:cNvSpPr>
            <a:spLocks noGrp="1" noRot="1"/>
          </p:cNvSpPr>
          <p:nvPr>
            <p:ph type="title"/>
          </p:nvPr>
        </p:nvSpPr>
        <p:spPr>
          <a:xfrm>
            <a:off x="250825" y="188913"/>
            <a:ext cx="8540750" cy="1143000"/>
          </a:xfrm>
        </p:spPr>
        <p:txBody>
          <a:bodyPr anchor="ctr"/>
          <a:p>
            <a:pPr algn="l"/>
            <a:r>
              <a:rPr lang="en-US" altLang="zh-CN"/>
              <a:t>1.4 </a:t>
            </a:r>
            <a:r>
              <a:rPr lang="zh-CN" altLang="en-US"/>
              <a:t>软件质量与质量模型</a:t>
            </a:r>
            <a:endParaRPr lang="zh-CN" altLang="en-US"/>
          </a:p>
        </p:txBody>
      </p:sp>
      <p:sp>
        <p:nvSpPr>
          <p:cNvPr id="81922" name="矩形 63490"/>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2. </a:t>
            </a:r>
            <a:r>
              <a:rPr lang="zh-CN" altLang="en-US" sz="4000" b="1">
                <a:solidFill>
                  <a:srgbClr val="FF3300"/>
                </a:solidFill>
                <a:latin typeface="Arial" panose="020B0604020202020204" pitchFamily="34" charset="0"/>
                <a:ea typeface="华文行楷" panose="02010800040101010101" pitchFamily="2" charset="-122"/>
              </a:rPr>
              <a:t>软件质量模型</a:t>
            </a:r>
            <a:r>
              <a:rPr lang="en-US" altLang="zh-CN" sz="4000" b="1">
                <a:solidFill>
                  <a:srgbClr val="FF3300"/>
                </a:solidFill>
                <a:latin typeface="Times New Roman" panose="02020603050405020304" pitchFamily="2" charset="0"/>
                <a:ea typeface="华文行楷" panose="02010800040101010101" pitchFamily="2" charset="-122"/>
              </a:rPr>
              <a:t>—</a:t>
            </a:r>
            <a:r>
              <a:rPr lang="zh-CN" altLang="en-US" sz="4000" b="1">
                <a:solidFill>
                  <a:srgbClr val="FF3300"/>
                </a:solidFill>
                <a:latin typeface="Arial" panose="020B0604020202020204" pitchFamily="34" charset="0"/>
                <a:ea typeface="华文行楷" panose="02010800040101010101" pitchFamily="2" charset="-122"/>
              </a:rPr>
              <a:t>新的</a:t>
            </a:r>
            <a:r>
              <a:rPr lang="en-US" altLang="zh-CN" sz="4000" b="1">
                <a:solidFill>
                  <a:srgbClr val="FF3300"/>
                </a:solidFill>
                <a:latin typeface="Times New Roman" panose="02020603050405020304" pitchFamily="2" charset="0"/>
                <a:ea typeface="华文行楷" panose="02010800040101010101" pitchFamily="2" charset="-122"/>
              </a:rPr>
              <a:t>ISO/IEC 9126</a:t>
            </a:r>
            <a:endParaRPr lang="en-US" altLang="zh-CN" sz="4000" b="1">
              <a:solidFill>
                <a:srgbClr val="FF3300"/>
              </a:solidFill>
              <a:latin typeface="Times New Roman" panose="02020603050405020304" pitchFamily="2" charset="0"/>
              <a:ea typeface="华文行楷" panose="02010800040101010101" pitchFamily="2" charset="-122"/>
            </a:endParaRPr>
          </a:p>
        </p:txBody>
      </p:sp>
      <p:pic>
        <p:nvPicPr>
          <p:cNvPr id="63492" name="图片 63491" descr="b58_6t2"/>
          <p:cNvPicPr>
            <a:picLocks noChangeAspect="1"/>
          </p:cNvPicPr>
          <p:nvPr/>
        </p:nvPicPr>
        <p:blipFill>
          <a:blip r:embed="rId1"/>
          <a:stretch>
            <a:fillRect/>
          </a:stretch>
        </p:blipFill>
        <p:spPr>
          <a:xfrm>
            <a:off x="1116013" y="4337050"/>
            <a:ext cx="6858000" cy="2332038"/>
          </a:xfrm>
          <a:prstGeom prst="rect">
            <a:avLst/>
          </a:prstGeom>
          <a:noFill/>
          <a:ln w="9525">
            <a:noFill/>
          </a:ln>
        </p:spPr>
      </p:pic>
      <p:sp>
        <p:nvSpPr>
          <p:cNvPr id="63493" name="线形标注 2 63492"/>
          <p:cNvSpPr/>
          <p:nvPr/>
        </p:nvSpPr>
        <p:spPr>
          <a:xfrm>
            <a:off x="250825" y="1773238"/>
            <a:ext cx="1800225" cy="2663825"/>
          </a:xfrm>
          <a:prstGeom prst="borderCallout2">
            <a:avLst>
              <a:gd name="adj1" fmla="val 4292"/>
              <a:gd name="adj2" fmla="val 104231"/>
              <a:gd name="adj3" fmla="val 4292"/>
              <a:gd name="adj4" fmla="val 121870"/>
              <a:gd name="adj5" fmla="val 112870"/>
              <a:gd name="adj6" fmla="val 140301"/>
            </a:avLst>
          </a:prstGeom>
          <a:solidFill>
            <a:schemeClr val="bg1"/>
          </a:solidFill>
          <a:ln w="9525" cap="flat" cmpd="sng">
            <a:solidFill>
              <a:srgbClr val="6600FF"/>
            </a:solidFill>
            <a:prstDash val="solid"/>
            <a:miter/>
            <a:headEnd type="none" w="med" len="med"/>
            <a:tailEnd type="none" w="med" len="med"/>
          </a:ln>
        </p:spPr>
        <p:txBody>
          <a:bodyPr anchor="t"/>
          <a:p>
            <a:r>
              <a:rPr lang="zh-CN" altLang="en-US" sz="2400" b="1">
                <a:latin typeface="Arial" panose="020B0604020202020204" pitchFamily="34" charset="0"/>
                <a:ea typeface="楷体_GB2312" pitchFamily="1" charset="-122"/>
              </a:rPr>
              <a:t>可维护性</a:t>
            </a:r>
            <a:endParaRPr lang="zh-CN" altLang="en-US" sz="2400" b="1">
              <a:latin typeface="Arial" panose="020B0604020202020204" pitchFamily="34" charset="0"/>
              <a:ea typeface="楷体_GB2312" pitchFamily="1" charset="-122"/>
            </a:endParaRPr>
          </a:p>
          <a:p>
            <a:r>
              <a:rPr lang="zh-CN" altLang="en-US" sz="2400" b="1">
                <a:latin typeface="Arial" panose="020B0604020202020204" pitchFamily="34" charset="0"/>
                <a:ea typeface="楷体_GB2312" pitchFamily="1" charset="-122"/>
              </a:rPr>
              <a:t>灵活性</a:t>
            </a:r>
            <a:endParaRPr lang="zh-CN" altLang="en-US" sz="2400" b="1">
              <a:latin typeface="Arial" panose="020B0604020202020204" pitchFamily="34" charset="0"/>
              <a:ea typeface="楷体_GB2312" pitchFamily="1" charset="-122"/>
            </a:endParaRPr>
          </a:p>
          <a:p>
            <a:r>
              <a:rPr lang="zh-CN" altLang="en-US" sz="2400" b="1">
                <a:latin typeface="Arial" panose="020B0604020202020204" pitchFamily="34" charset="0"/>
                <a:ea typeface="楷体_GB2312" pitchFamily="1" charset="-122"/>
              </a:rPr>
              <a:t>可移植性</a:t>
            </a:r>
            <a:endParaRPr lang="zh-CN" altLang="en-US" sz="2400" b="1">
              <a:latin typeface="Arial" panose="020B0604020202020204" pitchFamily="34" charset="0"/>
              <a:ea typeface="楷体_GB2312" pitchFamily="1" charset="-122"/>
            </a:endParaRPr>
          </a:p>
          <a:p>
            <a:r>
              <a:rPr lang="zh-CN" altLang="en-US" sz="2400" b="1">
                <a:latin typeface="Arial" panose="020B0604020202020204" pitchFamily="34" charset="0"/>
                <a:ea typeface="楷体_GB2312" pitchFamily="1" charset="-122"/>
              </a:rPr>
              <a:t>可重用性</a:t>
            </a:r>
            <a:endParaRPr lang="zh-CN" altLang="en-US" sz="2400" b="1">
              <a:latin typeface="Arial" panose="020B0604020202020204" pitchFamily="34" charset="0"/>
              <a:ea typeface="楷体_GB2312" pitchFamily="1" charset="-122"/>
            </a:endParaRPr>
          </a:p>
          <a:p>
            <a:r>
              <a:rPr lang="zh-CN" altLang="en-US" sz="2400" b="1">
                <a:latin typeface="Arial" panose="020B0604020202020204" pitchFamily="34" charset="0"/>
                <a:ea typeface="楷体_GB2312" pitchFamily="1" charset="-122"/>
              </a:rPr>
              <a:t>可读性</a:t>
            </a:r>
            <a:endParaRPr lang="zh-CN" altLang="en-US" sz="2400" b="1">
              <a:latin typeface="Arial" panose="020B0604020202020204" pitchFamily="34" charset="0"/>
              <a:ea typeface="楷体_GB2312" pitchFamily="1" charset="-122"/>
            </a:endParaRPr>
          </a:p>
          <a:p>
            <a:r>
              <a:rPr lang="zh-CN" altLang="en-US" sz="2400" b="1">
                <a:latin typeface="Arial" panose="020B0604020202020204" pitchFamily="34" charset="0"/>
                <a:ea typeface="楷体_GB2312" pitchFamily="1" charset="-122"/>
              </a:rPr>
              <a:t>可测试性</a:t>
            </a:r>
            <a:endParaRPr lang="zh-CN" altLang="en-US" sz="2400" b="1">
              <a:latin typeface="Arial" panose="020B0604020202020204" pitchFamily="34" charset="0"/>
              <a:ea typeface="楷体_GB2312" pitchFamily="1" charset="-122"/>
            </a:endParaRPr>
          </a:p>
          <a:p>
            <a:r>
              <a:rPr lang="zh-CN" altLang="en-US" sz="2400" b="1">
                <a:latin typeface="Arial" panose="020B0604020202020204" pitchFamily="34" charset="0"/>
                <a:ea typeface="楷体_GB2312" pitchFamily="1" charset="-122"/>
              </a:rPr>
              <a:t>可理解性</a:t>
            </a:r>
            <a:endParaRPr lang="zh-CN" altLang="en-US" sz="2400">
              <a:latin typeface="Arial" panose="020B0604020202020204" pitchFamily="34" charset="0"/>
              <a:ea typeface="楷体_GB2312" pitchFamily="1" charset="-122"/>
            </a:endParaRPr>
          </a:p>
        </p:txBody>
      </p:sp>
      <p:sp>
        <p:nvSpPr>
          <p:cNvPr id="63494" name="线形标注 2 63493"/>
          <p:cNvSpPr/>
          <p:nvPr/>
        </p:nvSpPr>
        <p:spPr>
          <a:xfrm>
            <a:off x="3059113" y="1773238"/>
            <a:ext cx="1800225" cy="2663825"/>
          </a:xfrm>
          <a:prstGeom prst="borderCallout2">
            <a:avLst>
              <a:gd name="adj1" fmla="val 4292"/>
              <a:gd name="adj2" fmla="val 104231"/>
              <a:gd name="adj3" fmla="val 4292"/>
              <a:gd name="adj4" fmla="val 120458"/>
              <a:gd name="adj5" fmla="val 118833"/>
              <a:gd name="adj6" fmla="val 124954"/>
            </a:avLst>
          </a:prstGeom>
          <a:solidFill>
            <a:schemeClr val="bg1"/>
          </a:solidFill>
          <a:ln w="9525" cap="flat" cmpd="sng">
            <a:solidFill>
              <a:srgbClr val="6600FF"/>
            </a:solidFill>
            <a:prstDash val="solid"/>
            <a:miter/>
            <a:headEnd type="none" w="med" len="med"/>
            <a:tailEnd type="none" w="med" len="med"/>
          </a:ln>
        </p:spPr>
        <p:txBody>
          <a:bodyPr anchor="t"/>
          <a:p>
            <a:pPr eaLnBrk="0" hangingPunct="0">
              <a:lnSpc>
                <a:spcPct val="90000"/>
              </a:lnSpc>
            </a:pPr>
            <a:r>
              <a:rPr lang="zh-CN" altLang="en-US" sz="2400" b="1">
                <a:latin typeface="Arial" panose="020B0604020202020204" pitchFamily="34" charset="0"/>
                <a:ea typeface="楷体_GB2312" pitchFamily="1" charset="-122"/>
              </a:rPr>
              <a:t>正确性</a:t>
            </a:r>
            <a:endParaRPr lang="zh-CN" altLang="en-US" sz="2400" b="1">
              <a:latin typeface="Arial" panose="020B0604020202020204" pitchFamily="34" charset="0"/>
              <a:ea typeface="楷体_GB2312" pitchFamily="1" charset="-122"/>
            </a:endParaRPr>
          </a:p>
          <a:p>
            <a:pPr eaLnBrk="0" hangingPunct="0">
              <a:lnSpc>
                <a:spcPct val="90000"/>
              </a:lnSpc>
            </a:pPr>
            <a:r>
              <a:rPr lang="zh-CN" altLang="en-US" sz="2400" b="1">
                <a:latin typeface="Arial" panose="020B0604020202020204" pitchFamily="34" charset="0"/>
                <a:ea typeface="楷体_GB2312" pitchFamily="1" charset="-122"/>
              </a:rPr>
              <a:t>可用性</a:t>
            </a:r>
            <a:endParaRPr lang="zh-CN" altLang="en-US" sz="2400" b="1">
              <a:latin typeface="Arial" panose="020B0604020202020204" pitchFamily="34" charset="0"/>
              <a:ea typeface="楷体_GB2312" pitchFamily="1" charset="-122"/>
            </a:endParaRPr>
          </a:p>
          <a:p>
            <a:pPr eaLnBrk="0" hangingPunct="0">
              <a:lnSpc>
                <a:spcPct val="90000"/>
              </a:lnSpc>
            </a:pPr>
            <a:r>
              <a:rPr lang="zh-CN" altLang="en-US" sz="2400" b="1">
                <a:latin typeface="Arial" panose="020B0604020202020204" pitchFamily="34" charset="0"/>
                <a:ea typeface="楷体_GB2312" pitchFamily="1" charset="-122"/>
              </a:rPr>
              <a:t>效率</a:t>
            </a:r>
            <a:endParaRPr lang="zh-CN" altLang="en-US" sz="2400" b="1">
              <a:latin typeface="Arial" panose="020B0604020202020204" pitchFamily="34" charset="0"/>
              <a:ea typeface="楷体_GB2312" pitchFamily="1" charset="-122"/>
            </a:endParaRPr>
          </a:p>
          <a:p>
            <a:pPr eaLnBrk="0" hangingPunct="0">
              <a:lnSpc>
                <a:spcPct val="90000"/>
              </a:lnSpc>
            </a:pPr>
            <a:r>
              <a:rPr lang="zh-CN" altLang="en-US" sz="2400" b="1">
                <a:latin typeface="Arial" panose="020B0604020202020204" pitchFamily="34" charset="0"/>
                <a:ea typeface="楷体_GB2312" pitchFamily="1" charset="-122"/>
              </a:rPr>
              <a:t>可靠性</a:t>
            </a:r>
            <a:endParaRPr lang="zh-CN" altLang="en-US" sz="2400" b="1">
              <a:latin typeface="Arial" panose="020B0604020202020204" pitchFamily="34" charset="0"/>
              <a:ea typeface="楷体_GB2312" pitchFamily="1" charset="-122"/>
            </a:endParaRPr>
          </a:p>
          <a:p>
            <a:pPr eaLnBrk="0" hangingPunct="0">
              <a:lnSpc>
                <a:spcPct val="90000"/>
              </a:lnSpc>
            </a:pPr>
            <a:r>
              <a:rPr lang="zh-CN" altLang="en-US" sz="2400" b="1">
                <a:latin typeface="Arial" panose="020B0604020202020204" pitchFamily="34" charset="0"/>
                <a:ea typeface="楷体_GB2312" pitchFamily="1" charset="-122"/>
              </a:rPr>
              <a:t>完整性</a:t>
            </a:r>
            <a:endParaRPr lang="zh-CN" altLang="en-US" sz="2400" b="1">
              <a:latin typeface="Arial" panose="020B0604020202020204" pitchFamily="34" charset="0"/>
              <a:ea typeface="楷体_GB2312" pitchFamily="1" charset="-122"/>
            </a:endParaRPr>
          </a:p>
          <a:p>
            <a:pPr eaLnBrk="0" hangingPunct="0">
              <a:lnSpc>
                <a:spcPct val="90000"/>
              </a:lnSpc>
            </a:pPr>
            <a:r>
              <a:rPr lang="zh-CN" altLang="en-US" sz="2400" b="1">
                <a:latin typeface="Arial" panose="020B0604020202020204" pitchFamily="34" charset="0"/>
                <a:ea typeface="楷体_GB2312" pitchFamily="1" charset="-122"/>
              </a:rPr>
              <a:t>适应性</a:t>
            </a:r>
            <a:endParaRPr lang="zh-CN" altLang="en-US" sz="2400" b="1">
              <a:latin typeface="Arial" panose="020B0604020202020204" pitchFamily="34" charset="0"/>
              <a:ea typeface="楷体_GB2312" pitchFamily="1" charset="-122"/>
            </a:endParaRPr>
          </a:p>
          <a:p>
            <a:pPr eaLnBrk="0" hangingPunct="0">
              <a:lnSpc>
                <a:spcPct val="90000"/>
              </a:lnSpc>
            </a:pPr>
            <a:r>
              <a:rPr lang="zh-CN" altLang="en-US" sz="2400" b="1">
                <a:latin typeface="Arial" panose="020B0604020202020204" pitchFamily="34" charset="0"/>
                <a:ea typeface="楷体_GB2312" pitchFamily="1" charset="-122"/>
              </a:rPr>
              <a:t>精确性</a:t>
            </a:r>
            <a:endParaRPr lang="zh-CN" altLang="en-US" sz="2400" b="1">
              <a:latin typeface="Arial" panose="020B0604020202020204" pitchFamily="34" charset="0"/>
              <a:ea typeface="楷体_GB2312" pitchFamily="1" charset="-122"/>
            </a:endParaRPr>
          </a:p>
          <a:p>
            <a:pPr eaLnBrk="0" hangingPunct="0">
              <a:lnSpc>
                <a:spcPct val="90000"/>
              </a:lnSpc>
            </a:pPr>
            <a:r>
              <a:rPr lang="zh-CN" altLang="en-US" sz="2400" b="1">
                <a:latin typeface="Arial" panose="020B0604020202020204" pitchFamily="34" charset="0"/>
                <a:ea typeface="楷体_GB2312" pitchFamily="1" charset="-122"/>
              </a:rPr>
              <a:t>坚固性</a:t>
            </a:r>
            <a:endParaRPr lang="zh-CN" altLang="en-US" sz="2400" b="1">
              <a:latin typeface="Arial" panose="020B0604020202020204" pitchFamily="34" charset="0"/>
              <a:ea typeface="楷体_GB2312" pitchFamily="1" charset="-122"/>
            </a:endParaRPr>
          </a:p>
        </p:txBody>
      </p:sp>
      <p:sp>
        <p:nvSpPr>
          <p:cNvPr id="63495" name="线形标注 2 63494"/>
          <p:cNvSpPr/>
          <p:nvPr/>
        </p:nvSpPr>
        <p:spPr>
          <a:xfrm>
            <a:off x="6948488" y="1773238"/>
            <a:ext cx="1800225" cy="2663825"/>
          </a:xfrm>
          <a:prstGeom prst="borderCallout2">
            <a:avLst>
              <a:gd name="adj1" fmla="val 4292"/>
              <a:gd name="adj2" fmla="val -4231"/>
              <a:gd name="adj3" fmla="val 4292"/>
              <a:gd name="adj4" fmla="val -12435"/>
              <a:gd name="adj5" fmla="val 121454"/>
              <a:gd name="adj6" fmla="val -20986"/>
            </a:avLst>
          </a:prstGeom>
          <a:solidFill>
            <a:schemeClr val="bg1"/>
          </a:solidFill>
          <a:ln w="9525" cap="flat" cmpd="sng">
            <a:solidFill>
              <a:srgbClr val="6600FF"/>
            </a:solidFill>
            <a:prstDash val="solid"/>
            <a:miter/>
            <a:headEnd type="none" w="med" len="med"/>
            <a:tailEnd type="none" w="med" len="med"/>
          </a:ln>
        </p:spPr>
        <p:txBody>
          <a:bodyPr anchor="t"/>
          <a:p>
            <a:pPr eaLnBrk="0" hangingPunct="0"/>
            <a:r>
              <a:rPr lang="zh-CN" altLang="en-US" sz="2400" b="1">
                <a:latin typeface="Arial" panose="020B0604020202020204" pitchFamily="34" charset="0"/>
                <a:ea typeface="楷体_GB2312" pitchFamily="1" charset="-122"/>
              </a:rPr>
              <a:t>有效性</a:t>
            </a:r>
            <a:endParaRPr lang="zh-CN" altLang="en-US" sz="2400" b="1">
              <a:latin typeface="Arial" panose="020B0604020202020204" pitchFamily="34" charset="0"/>
              <a:ea typeface="楷体_GB2312" pitchFamily="1" charset="-122"/>
            </a:endParaRPr>
          </a:p>
          <a:p>
            <a:pPr eaLnBrk="0" hangingPunct="0"/>
            <a:r>
              <a:rPr lang="zh-CN" altLang="en-US" sz="2400" b="1">
                <a:latin typeface="Arial" panose="020B0604020202020204" pitchFamily="34" charset="0"/>
                <a:ea typeface="楷体_GB2312" pitchFamily="1" charset="-122"/>
              </a:rPr>
              <a:t>生产率</a:t>
            </a:r>
            <a:endParaRPr lang="zh-CN" altLang="en-US" sz="2400" b="1">
              <a:latin typeface="Arial" panose="020B0604020202020204" pitchFamily="34" charset="0"/>
              <a:ea typeface="楷体_GB2312" pitchFamily="1" charset="-122"/>
            </a:endParaRPr>
          </a:p>
          <a:p>
            <a:pPr eaLnBrk="0" hangingPunct="0"/>
            <a:r>
              <a:rPr lang="zh-CN" altLang="en-US" sz="2400" b="1">
                <a:latin typeface="Arial" panose="020B0604020202020204" pitchFamily="34" charset="0"/>
                <a:ea typeface="楷体_GB2312" pitchFamily="1" charset="-122"/>
              </a:rPr>
              <a:t>安全性</a:t>
            </a:r>
            <a:endParaRPr lang="zh-CN" altLang="en-US" sz="2400" b="1">
              <a:latin typeface="Arial" panose="020B0604020202020204" pitchFamily="34" charset="0"/>
              <a:ea typeface="楷体_GB2312" pitchFamily="1" charset="-122"/>
            </a:endParaRPr>
          </a:p>
          <a:p>
            <a:pPr eaLnBrk="0" hangingPunct="0"/>
            <a:r>
              <a:rPr lang="zh-CN" altLang="en-US" sz="2400" b="1">
                <a:latin typeface="Arial" panose="020B0604020202020204" pitchFamily="34" charset="0"/>
                <a:ea typeface="楷体_GB2312" pitchFamily="1" charset="-122"/>
              </a:rPr>
              <a:t>满意程度</a:t>
            </a:r>
            <a:endParaRPr lang="zh-CN" altLang="en-US" sz="2400" b="1">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additive="base">
                                        <p:cTn id="7" dur="500" fill="hold"/>
                                        <p:tgtEl>
                                          <p:spTgt spid="63492"/>
                                        </p:tgtEl>
                                        <p:attrNameLst>
                                          <p:attrName>ppt_x</p:attrName>
                                        </p:attrNameLst>
                                      </p:cBhvr>
                                      <p:tavLst>
                                        <p:tav tm="0">
                                          <p:val>
                                            <p:strVal val="#ppt_x"/>
                                          </p:val>
                                        </p:tav>
                                        <p:tav tm="100000">
                                          <p:val>
                                            <p:strVal val="#ppt_x"/>
                                          </p:val>
                                        </p:tav>
                                      </p:tavLst>
                                    </p:anim>
                                    <p:anim calcmode="lin" valueType="num">
                                      <p:cBhvr additive="base">
                                        <p:cTn id="8"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3493"/>
                                        </p:tgtEl>
                                        <p:attrNameLst>
                                          <p:attrName>style.visibility</p:attrName>
                                        </p:attrNameLst>
                                      </p:cBhvr>
                                      <p:to>
                                        <p:strVal val="visible"/>
                                      </p:to>
                                    </p:set>
                                    <p:animEffect transition="in" filter="wipe(left)">
                                      <p:cBhvr>
                                        <p:cTn id="13" dur="500"/>
                                        <p:tgtEl>
                                          <p:spTgt spid="6349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3494"/>
                                        </p:tgtEl>
                                        <p:attrNameLst>
                                          <p:attrName>style.visibility</p:attrName>
                                        </p:attrNameLst>
                                      </p:cBhvr>
                                      <p:to>
                                        <p:strVal val="visible"/>
                                      </p:to>
                                    </p:set>
                                    <p:animEffect transition="in" filter="wipe(left)">
                                      <p:cBhvr>
                                        <p:cTn id="18" dur="500"/>
                                        <p:tgtEl>
                                          <p:spTgt spid="6349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63495"/>
                                        </p:tgtEl>
                                        <p:attrNameLst>
                                          <p:attrName>style.visibility</p:attrName>
                                        </p:attrNameLst>
                                      </p:cBhvr>
                                      <p:to>
                                        <p:strVal val="visible"/>
                                      </p:to>
                                    </p:set>
                                    <p:animEffect transition="in" filter="wipe(right)">
                                      <p:cBhvr>
                                        <p:cTn id="23"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animBg="1"/>
      <p:bldP spid="63494" grpId="0" animBg="1"/>
      <p:bldP spid="6349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3515" y="2226945"/>
            <a:ext cx="8608034" cy="3268980"/>
          </a:xfrm>
          <a:prstGeom prst="rect">
            <a:avLst/>
          </a:prstGeom>
        </p:spPr>
      </p:pic>
      <p:sp>
        <p:nvSpPr>
          <p:cNvPr id="80897" name="标题 62465"/>
          <p:cNvSpPr>
            <a:spLocks noGrp="1" noRot="1"/>
          </p:cNvSpPr>
          <p:nvPr>
            <p:ph type="title"/>
          </p:nvPr>
        </p:nvSpPr>
        <p:spPr>
          <a:xfrm>
            <a:off x="250825" y="188913"/>
            <a:ext cx="8540750" cy="1143000"/>
          </a:xfrm>
        </p:spPr>
        <p:txBody>
          <a:bodyPr anchor="ctr"/>
          <a:p>
            <a:pPr algn="l"/>
            <a:r>
              <a:rPr lang="en-US" altLang="zh-CN"/>
              <a:t>1.4 </a:t>
            </a:r>
            <a:r>
              <a:rPr lang="zh-CN" altLang="en-US"/>
              <a:t>软件质量与质量模型</a:t>
            </a:r>
            <a:endParaRPr lang="zh-CN" altLang="en-US"/>
          </a:p>
        </p:txBody>
      </p:sp>
      <p:sp>
        <p:nvSpPr>
          <p:cNvPr id="80898" name="矩形 62466"/>
          <p:cNvSpPr>
            <a:spLocks noRot="1"/>
          </p:cNvSpPr>
          <p:nvPr/>
        </p:nvSpPr>
        <p:spPr>
          <a:xfrm>
            <a:off x="323850" y="1052513"/>
            <a:ext cx="8569325" cy="5616575"/>
          </a:xfrm>
          <a:prstGeom prst="rect">
            <a:avLst/>
          </a:prstGeom>
          <a:noFill/>
          <a:ln w="9525">
            <a:noFill/>
          </a:ln>
        </p:spPr>
        <p:txBody>
          <a:bodyPr anchor="t"/>
          <a:p>
            <a:pPr marL="571500" indent="-571500">
              <a:lnSpc>
                <a:spcPct val="110000"/>
              </a:lnSpc>
              <a:spcBef>
                <a:spcPct val="5000"/>
              </a:spcBef>
              <a:spcAft>
                <a:spcPct val="5000"/>
              </a:spcAft>
              <a:buClr>
                <a:schemeClr val="hlink"/>
              </a:buClr>
              <a:buSzPct val="70000"/>
              <a:buFont typeface="Wingdings" panose="05000000000000000000" pitchFamily="2" charset="2"/>
              <a:buNone/>
            </a:pPr>
            <a:r>
              <a:rPr lang="en-US" altLang="zh-CN" sz="4000" b="1">
                <a:solidFill>
                  <a:srgbClr val="FF3300"/>
                </a:solidFill>
                <a:latin typeface="Times New Roman" panose="02020603050405020304" pitchFamily="2" charset="0"/>
                <a:ea typeface="华文行楷" panose="02010800040101010101" pitchFamily="2" charset="-122"/>
              </a:rPr>
              <a:t>2. </a:t>
            </a:r>
            <a:r>
              <a:rPr lang="zh-CN" altLang="en-US" sz="4000" b="1">
                <a:solidFill>
                  <a:srgbClr val="FF3300"/>
                </a:solidFill>
                <a:latin typeface="Arial" panose="020B0604020202020204" pitchFamily="34" charset="0"/>
                <a:ea typeface="华文行楷" panose="02010800040101010101" pitchFamily="2" charset="-122"/>
              </a:rPr>
              <a:t>软件质量模型</a:t>
            </a:r>
            <a:r>
              <a:rPr lang="en-US" altLang="zh-CN" sz="4000" b="1">
                <a:solidFill>
                  <a:srgbClr val="FF3300"/>
                </a:solidFill>
                <a:latin typeface="Times New Roman" panose="02020603050405020304" pitchFamily="2" charset="0"/>
                <a:ea typeface="华文行楷" panose="02010800040101010101" pitchFamily="2" charset="-122"/>
              </a:rPr>
              <a:t>—ISO/IEC 25010-2011</a:t>
            </a:r>
            <a:endParaRPr lang="en-US" altLang="zh-CN" sz="4000" b="1">
              <a:solidFill>
                <a:srgbClr val="FF3300"/>
              </a:solidFill>
              <a:latin typeface="Times New Roman" panose="02020603050405020304" pitchFamily="2" charset="0"/>
              <a:ea typeface="华文行楷" panose="02010800040101010101" pitchFamily="2" charset="-122"/>
            </a:endParaRPr>
          </a:p>
        </p:txBody>
      </p:sp>
      <p:sp>
        <p:nvSpPr>
          <p:cNvPr id="3" name="文本框 2"/>
          <p:cNvSpPr txBox="1"/>
          <p:nvPr/>
        </p:nvSpPr>
        <p:spPr>
          <a:xfrm>
            <a:off x="500380" y="5713730"/>
            <a:ext cx="8190230" cy="891540"/>
          </a:xfrm>
          <a:prstGeom prst="rect">
            <a:avLst/>
          </a:prstGeom>
          <a:noFill/>
        </p:spPr>
        <p:txBody>
          <a:bodyPr wrap="square" rtlCol="0">
            <a:spAutoFit/>
          </a:bodyPr>
          <a:p>
            <a:r>
              <a:rPr lang="zh-CN" altLang="en-US" sz="2600" b="1">
                <a:solidFill>
                  <a:srgbClr val="C00000"/>
                </a:solidFill>
                <a:uFillTx/>
                <a:cs typeface="+mn-lt"/>
              </a:rPr>
              <a:t>完整诠释软件质量模型  朱少民</a:t>
            </a:r>
            <a:endParaRPr lang="zh-CN" altLang="en-US" sz="2600" b="1">
              <a:solidFill>
                <a:srgbClr val="C00000"/>
              </a:solidFill>
              <a:uFillTx/>
              <a:cs typeface="+mn-lt"/>
            </a:endParaRPr>
          </a:p>
          <a:p>
            <a:r>
              <a:rPr lang="zh-CN" altLang="en-US" sz="2600" b="1">
                <a:solidFill>
                  <a:srgbClr val="C00000"/>
                </a:solidFill>
                <a:uFillTx/>
                <a:cs typeface="+mn-lt"/>
              </a:rPr>
              <a:t>http://www.51testing.com/html/14/n-3719014.html</a:t>
            </a:r>
            <a:endParaRPr lang="zh-CN" altLang="en-US" sz="2600" b="1">
              <a:solidFill>
                <a:srgbClr val="C00000"/>
              </a:solidFill>
              <a:uFillTx/>
              <a:cs typeface="+mn-lt"/>
            </a:endParaRPr>
          </a:p>
        </p:txBody>
      </p:sp>
      <p:sp>
        <p:nvSpPr>
          <p:cNvPr id="4" name="矩形 3"/>
          <p:cNvSpPr/>
          <p:nvPr/>
        </p:nvSpPr>
        <p:spPr>
          <a:xfrm>
            <a:off x="1331595" y="2924810"/>
            <a:ext cx="1944370" cy="2160270"/>
          </a:xfrm>
          <a:prstGeom prst="rect">
            <a:avLst/>
          </a:prstGeom>
          <a:solidFill>
            <a:srgbClr val="FFCCFF">
              <a:alpha val="1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89560" y="48260"/>
            <a:ext cx="8380730" cy="3685540"/>
          </a:xfrm>
          <a:prstGeom prst="rect">
            <a:avLst/>
          </a:prstGeom>
        </p:spPr>
      </p:pic>
      <p:pic>
        <p:nvPicPr>
          <p:cNvPr id="5" name="图片 4"/>
          <p:cNvPicPr>
            <a:picLocks noChangeAspect="1"/>
          </p:cNvPicPr>
          <p:nvPr/>
        </p:nvPicPr>
        <p:blipFill>
          <a:blip r:embed="rId2"/>
          <a:stretch>
            <a:fillRect/>
          </a:stretch>
        </p:blipFill>
        <p:spPr>
          <a:xfrm>
            <a:off x="1467485" y="3714750"/>
            <a:ext cx="6352540" cy="30759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p:nvPr/>
        </p:nvSpPr>
        <p:spPr>
          <a:xfrm>
            <a:off x="709613" y="152400"/>
            <a:ext cx="6096000" cy="381000"/>
          </a:xfrm>
          <a:prstGeom prst="rect">
            <a:avLst/>
          </a:prstGeom>
          <a:noFill/>
          <a:ln w="9525">
            <a:noFill/>
          </a:ln>
        </p:spPr>
        <p:txBody>
          <a:bodyPr wrap="square" anchor="ctr"/>
          <a:p>
            <a:pPr marL="1905" indent="-1905"/>
            <a:endParaRPr lang="zh-CN" altLang="en-US" sz="2800">
              <a:latin typeface="Calibri" panose="020F0502020204030204" pitchFamily="2" charset="0"/>
              <a:ea typeface="宋体" panose="02010600030101010101" pitchFamily="2" charset="-122"/>
              <a:sym typeface="宋体" panose="02010600030101010101" pitchFamily="2" charset="-122"/>
            </a:endParaRPr>
          </a:p>
        </p:txBody>
      </p:sp>
      <p:sp>
        <p:nvSpPr>
          <p:cNvPr id="8194" name="标题 1"/>
          <p:cNvSpPr/>
          <p:nvPr/>
        </p:nvSpPr>
        <p:spPr>
          <a:xfrm>
            <a:off x="709613" y="152400"/>
            <a:ext cx="6096000" cy="304800"/>
          </a:xfrm>
          <a:prstGeom prst="rect">
            <a:avLst/>
          </a:prstGeom>
          <a:noFill/>
          <a:ln w="9525">
            <a:noFill/>
          </a:ln>
        </p:spPr>
        <p:txBody>
          <a:bodyPr wrap="square" anchor="t"/>
          <a:p>
            <a:pPr marL="1905" indent="-1905" algn="ctr"/>
            <a:endParaRPr lang="zh-CN" altLang="en-US" sz="2400">
              <a:latin typeface="Calibri" panose="020F0502020204030204" pitchFamily="2" charset="0"/>
              <a:ea typeface="宋体" panose="02010600030101010101" pitchFamily="2" charset="-122"/>
              <a:sym typeface="宋体" panose="02010600030101010101" pitchFamily="2" charset="-122"/>
            </a:endParaRPr>
          </a:p>
        </p:txBody>
      </p:sp>
      <p:sp>
        <p:nvSpPr>
          <p:cNvPr id="8195" name="内容占位符 13"/>
          <p:cNvSpPr>
            <a:spLocks noGrp="1"/>
          </p:cNvSpPr>
          <p:nvPr/>
        </p:nvSpPr>
        <p:spPr>
          <a:xfrm>
            <a:off x="544513" y="784225"/>
            <a:ext cx="3963987" cy="5797550"/>
          </a:xfrm>
          <a:prstGeom prst="rect">
            <a:avLst/>
          </a:prstGeom>
          <a:noFill/>
          <a:ln w="9525">
            <a:noFill/>
          </a:ln>
        </p:spPr>
        <p:txBody>
          <a:bodyPr wrap="square" anchor="t"/>
          <a:p>
            <a:pPr marL="457200" indent="-457200">
              <a:lnSpc>
                <a:spcPct val="110000"/>
              </a:lnSpc>
              <a:spcBef>
                <a:spcPct val="30000"/>
              </a:spcBef>
              <a:buClr>
                <a:srgbClr val="FF00FF"/>
              </a:buClr>
              <a:buSzPct val="70000"/>
              <a:buFont typeface="Wingdings" panose="05000000000000000000" charset="0"/>
              <a:buChar char="u"/>
            </a:pPr>
            <a:r>
              <a:rPr lang="zh-CN" altLang="en-US" sz="3200" b="1" dirty="0">
                <a:latin typeface="Times New Roman" panose="02020603050405020304" pitchFamily="2" charset="0"/>
                <a:ea typeface="楷体_GB2312" pitchFamily="1" charset="-122"/>
                <a:sym typeface="宋体" panose="02010600030101010101" pitchFamily="2" charset="-122"/>
              </a:rPr>
              <a:t>软件测试理论研究相对滞后</a:t>
            </a:r>
            <a:endParaRPr lang="en-US" altLang="zh-CN" sz="3200" b="1" dirty="0" err="1">
              <a:latin typeface="Times New Roman" panose="02020603050405020304" pitchFamily="2" charset="0"/>
              <a:ea typeface="楷体_GB2312" pitchFamily="1" charset="-122"/>
              <a:sym typeface="宋体" panose="02010600030101010101" pitchFamily="2" charset="-122"/>
            </a:endParaRPr>
          </a:p>
          <a:p>
            <a:pPr marL="457200" indent="-457200">
              <a:lnSpc>
                <a:spcPct val="110000"/>
              </a:lnSpc>
              <a:spcBef>
                <a:spcPct val="30000"/>
              </a:spcBef>
              <a:buClr>
                <a:srgbClr val="FF00FF"/>
              </a:buClr>
              <a:buSzPct val="70000"/>
              <a:buFont typeface="Wingdings" panose="05000000000000000000" charset="0"/>
              <a:buChar char="u"/>
            </a:pPr>
            <a:r>
              <a:rPr lang="zh-CN" altLang="en-US" sz="3200" b="1" dirty="0">
                <a:latin typeface="Times New Roman" panose="02020603050405020304" pitchFamily="2" charset="0"/>
                <a:ea typeface="楷体_GB2312" pitchFamily="1" charset="-122"/>
                <a:sym typeface="宋体" panose="02010600030101010101" pitchFamily="2" charset="-122"/>
              </a:rPr>
              <a:t>软件公司对软件测试重视程度不够</a:t>
            </a:r>
            <a:endParaRPr lang="en-US" altLang="zh-CN" sz="3000" b="1" dirty="0">
              <a:latin typeface="Times New Roman" panose="02020603050405020304" pitchFamily="2" charset="0"/>
              <a:ea typeface="楷体_GB2312" pitchFamily="1" charset="-122"/>
              <a:sym typeface="宋体" panose="02010600030101010101" pitchFamily="2" charset="-122"/>
            </a:endParaRPr>
          </a:p>
          <a:p>
            <a:pPr marL="627380" lvl="1" indent="-457200" fontAlgn="base">
              <a:lnSpc>
                <a:spcPct val="110000"/>
              </a:lnSpc>
              <a:spcBef>
                <a:spcPct val="30000"/>
              </a:spcBef>
              <a:buClr>
                <a:srgbClr val="7030A0"/>
              </a:buClr>
              <a:buSzPct val="70000"/>
              <a:buFont typeface="Wingdings" panose="05000000000000000000" pitchFamily="2" charset="2"/>
              <a:buChar char="Ø"/>
            </a:pPr>
            <a:r>
              <a:rPr lang="zh-CN" altLang="en-US" sz="3000" b="1" dirty="0">
                <a:latin typeface="Times New Roman" panose="02020603050405020304" pitchFamily="2" charset="0"/>
                <a:ea typeface="楷体_GB2312" pitchFamily="1" charset="-122"/>
                <a:sym typeface="宋体" panose="02010600030101010101" pitchFamily="2" charset="-122"/>
              </a:rPr>
              <a:t>软件测试人员与开发人员之比为1:5—1:8左右，甚至有些企业没有专门的测试职位</a:t>
            </a:r>
            <a:endParaRPr lang="zh-CN" altLang="en-US" sz="3000" b="1" dirty="0">
              <a:solidFill>
                <a:schemeClr val="tx1"/>
              </a:solidFill>
              <a:latin typeface="Times New Roman" panose="02020603050405020304" pitchFamily="2" charset="0"/>
              <a:ea typeface="楷体_GB2312" pitchFamily="1" charset="-122"/>
              <a:sym typeface="宋体" panose="02010600030101010101" pitchFamily="2" charset="-122"/>
            </a:endParaRPr>
          </a:p>
        </p:txBody>
      </p:sp>
      <p:sp>
        <p:nvSpPr>
          <p:cNvPr id="8196" name="Rectangle 2"/>
          <p:cNvSpPr>
            <a:spLocks noGrp="1" noRot="1"/>
          </p:cNvSpPr>
          <p:nvPr>
            <p:ph type="title"/>
          </p:nvPr>
        </p:nvSpPr>
        <p:spPr>
          <a:xfrm>
            <a:off x="642938" y="190500"/>
            <a:ext cx="7215187" cy="381000"/>
          </a:xfrm>
        </p:spPr>
        <p:txBody>
          <a:bodyPr wrap="square" anchor="ctr"/>
          <a:p>
            <a:pPr algn="l"/>
            <a:r>
              <a:rPr lang="zh-CN" altLang="en-US" sz="4000" dirty="0">
                <a:latin typeface="黑体" panose="02010609060101010101" pitchFamily="2" charset="-122"/>
                <a:ea typeface="黑体" panose="02010609060101010101" pitchFamily="2" charset="-122"/>
              </a:rPr>
              <a:t>软件测试行业</a:t>
            </a:r>
            <a:r>
              <a:rPr lang="en-US" altLang="zh-CN" sz="4000" dirty="0">
                <a:latin typeface="黑体" panose="02010609060101010101" pitchFamily="2" charset="-122"/>
                <a:ea typeface="黑体" panose="02010609060101010101" pitchFamily="2" charset="-122"/>
              </a:rPr>
              <a:t>—</a:t>
            </a:r>
            <a:r>
              <a:rPr lang="zh-CN" altLang="en-US" sz="4000" dirty="0">
                <a:latin typeface="黑体" panose="02010609060101010101" pitchFamily="2" charset="-122"/>
                <a:ea typeface="黑体" panose="02010609060101010101" pitchFamily="2" charset="-122"/>
              </a:rPr>
              <a:t>国内</a:t>
            </a:r>
            <a:endParaRPr lang="zh-CN" altLang="en-US" sz="4000" dirty="0">
              <a:latin typeface="黑体" panose="02010609060101010101" pitchFamily="2" charset="-122"/>
              <a:ea typeface="黑体" panose="02010609060101010101" pitchFamily="2" charset="-122"/>
            </a:endParaRPr>
          </a:p>
        </p:txBody>
      </p:sp>
      <p:grpSp>
        <p:nvGrpSpPr>
          <p:cNvPr id="3" name="组合 2"/>
          <p:cNvGrpSpPr>
            <a:grpSpLocks noChangeAspect="1"/>
          </p:cNvGrpSpPr>
          <p:nvPr/>
        </p:nvGrpSpPr>
        <p:grpSpPr>
          <a:xfrm>
            <a:off x="4352925" y="2492375"/>
            <a:ext cx="4489450" cy="3592513"/>
            <a:chOff x="782" y="3816"/>
            <a:chExt cx="8317" cy="6655"/>
          </a:xfrm>
        </p:grpSpPr>
        <p:grpSp>
          <p:nvGrpSpPr>
            <p:cNvPr id="8198" name="Group 4"/>
            <p:cNvGrpSpPr/>
            <p:nvPr/>
          </p:nvGrpSpPr>
          <p:grpSpPr>
            <a:xfrm>
              <a:off x="782" y="3816"/>
              <a:ext cx="8317" cy="6655"/>
              <a:chOff x="384" y="1440"/>
              <a:chExt cx="2400" cy="1510"/>
            </a:xfrm>
          </p:grpSpPr>
          <p:sp>
            <p:nvSpPr>
              <p:cNvPr id="8199" name="Line 5"/>
              <p:cNvSpPr/>
              <p:nvPr/>
            </p:nvSpPr>
            <p:spPr>
              <a:xfrm flipV="1">
                <a:off x="384" y="2814"/>
                <a:ext cx="2400" cy="0"/>
              </a:xfrm>
              <a:prstGeom prst="line">
                <a:avLst/>
              </a:prstGeom>
              <a:ln w="22225" cap="flat" cmpd="sng">
                <a:solidFill>
                  <a:schemeClr val="tx1"/>
                </a:solidFill>
                <a:prstDash val="solid"/>
                <a:round/>
                <a:headEnd type="none" w="med" len="med"/>
                <a:tailEnd type="triangle" w="med" len="med"/>
              </a:ln>
            </p:spPr>
            <p:txBody>
              <a:bodyPr anchor="t"/>
              <a:p>
                <a:endParaRPr lang="zh-CN" altLang="en-US" b="1">
                  <a:latin typeface="微软雅黑" panose="020B0503020204020204" charset="-122"/>
                  <a:ea typeface="微软雅黑" panose="020B0503020204020204" charset="-122"/>
                </a:endParaRPr>
              </a:p>
            </p:txBody>
          </p:sp>
          <p:sp>
            <p:nvSpPr>
              <p:cNvPr id="8200" name="Line 6"/>
              <p:cNvSpPr/>
              <p:nvPr/>
            </p:nvSpPr>
            <p:spPr>
              <a:xfrm flipV="1">
                <a:off x="480" y="1440"/>
                <a:ext cx="0" cy="1488"/>
              </a:xfrm>
              <a:prstGeom prst="line">
                <a:avLst/>
              </a:prstGeom>
              <a:ln w="22225" cap="flat" cmpd="sng">
                <a:solidFill>
                  <a:schemeClr val="tx1"/>
                </a:solidFill>
                <a:prstDash val="solid"/>
                <a:round/>
                <a:headEnd type="none" w="med" len="med"/>
                <a:tailEnd type="triangle" w="med" len="med"/>
              </a:ln>
            </p:spPr>
            <p:txBody>
              <a:bodyPr anchor="t"/>
              <a:p>
                <a:endParaRPr lang="zh-CN" altLang="en-US" b="1">
                  <a:latin typeface="微软雅黑" panose="020B0503020204020204" charset="-122"/>
                  <a:ea typeface="微软雅黑" panose="020B0503020204020204" charset="-122"/>
                </a:endParaRPr>
              </a:p>
            </p:txBody>
          </p:sp>
          <p:sp>
            <p:nvSpPr>
              <p:cNvPr id="8201" name="Freeform 7"/>
              <p:cNvSpPr/>
              <p:nvPr/>
            </p:nvSpPr>
            <p:spPr>
              <a:xfrm>
                <a:off x="576" y="1599"/>
                <a:ext cx="1872" cy="1088"/>
              </a:xfrm>
              <a:custGeom>
                <a:avLst/>
                <a:gdLst/>
                <a:ahLst/>
                <a:cxnLst>
                  <a:cxn ang="0">
                    <a:pos x="0" y="1088"/>
                  </a:cxn>
                  <a:cxn ang="0">
                    <a:pos x="520" y="928"/>
                  </a:cxn>
                  <a:cxn ang="0">
                    <a:pos x="936" y="132"/>
                  </a:cxn>
                  <a:cxn ang="0">
                    <a:pos x="1404" y="132"/>
                  </a:cxn>
                  <a:cxn ang="0">
                    <a:pos x="1664" y="451"/>
                  </a:cxn>
                  <a:cxn ang="0">
                    <a:pos x="1872" y="557"/>
                  </a:cxn>
                </a:cxnLst>
                <a:pathLst>
                  <a:path w="1728" h="984">
                    <a:moveTo>
                      <a:pt x="0" y="984"/>
                    </a:moveTo>
                    <a:cubicBezTo>
                      <a:pt x="168" y="984"/>
                      <a:pt x="336" y="984"/>
                      <a:pt x="480" y="840"/>
                    </a:cubicBezTo>
                    <a:cubicBezTo>
                      <a:pt x="624" y="696"/>
                      <a:pt x="728" y="240"/>
                      <a:pt x="864" y="120"/>
                    </a:cubicBezTo>
                    <a:cubicBezTo>
                      <a:pt x="1000" y="0"/>
                      <a:pt x="1184" y="72"/>
                      <a:pt x="1296" y="120"/>
                    </a:cubicBezTo>
                    <a:cubicBezTo>
                      <a:pt x="1408" y="168"/>
                      <a:pt x="1464" y="344"/>
                      <a:pt x="1536" y="408"/>
                    </a:cubicBezTo>
                    <a:cubicBezTo>
                      <a:pt x="1608" y="472"/>
                      <a:pt x="1668" y="488"/>
                      <a:pt x="1728" y="504"/>
                    </a:cubicBezTo>
                  </a:path>
                </a:pathLst>
              </a:custGeom>
              <a:noFill/>
              <a:ln w="22225" cap="flat" cmpd="sng">
                <a:solidFill>
                  <a:srgbClr val="00B050"/>
                </a:solidFill>
                <a:prstDash val="solid"/>
                <a:round/>
                <a:headEnd type="none" w="med" len="med"/>
                <a:tailEnd type="none" w="med" len="med"/>
              </a:ln>
            </p:spPr>
            <p:txBody>
              <a:bodyPr/>
              <a:p>
                <a:endParaRPr lang="zh-CN" altLang="en-US"/>
              </a:p>
            </p:txBody>
          </p:sp>
          <p:sp>
            <p:nvSpPr>
              <p:cNvPr id="8202" name="Line 8"/>
              <p:cNvSpPr/>
              <p:nvPr/>
            </p:nvSpPr>
            <p:spPr>
              <a:xfrm>
                <a:off x="1056" y="2446"/>
                <a:ext cx="0" cy="263"/>
              </a:xfrm>
              <a:prstGeom prst="line">
                <a:avLst/>
              </a:prstGeom>
              <a:ln w="15875" cap="flat" cmpd="sng">
                <a:solidFill>
                  <a:schemeClr val="tx1"/>
                </a:solidFill>
                <a:prstDash val="solid"/>
                <a:round/>
                <a:headEnd type="none" w="med" len="med"/>
                <a:tailEnd type="none" w="med" len="med"/>
              </a:ln>
            </p:spPr>
            <p:txBody>
              <a:bodyPr anchor="t"/>
              <a:p>
                <a:endParaRPr lang="zh-CN" altLang="en-US" b="1">
                  <a:latin typeface="微软雅黑" panose="020B0503020204020204" charset="-122"/>
                  <a:ea typeface="微软雅黑" panose="020B0503020204020204" charset="-122"/>
                </a:endParaRPr>
              </a:p>
            </p:txBody>
          </p:sp>
          <p:sp>
            <p:nvSpPr>
              <p:cNvPr id="8203" name="Line 9"/>
              <p:cNvSpPr/>
              <p:nvPr/>
            </p:nvSpPr>
            <p:spPr>
              <a:xfrm>
                <a:off x="2064" y="1707"/>
                <a:ext cx="0" cy="262"/>
              </a:xfrm>
              <a:prstGeom prst="line">
                <a:avLst/>
              </a:prstGeom>
              <a:ln w="15875" cap="flat" cmpd="sng">
                <a:solidFill>
                  <a:schemeClr val="tx1"/>
                </a:solidFill>
                <a:prstDash val="solid"/>
                <a:round/>
                <a:headEnd type="none" w="med" len="med"/>
                <a:tailEnd type="none" w="med" len="med"/>
              </a:ln>
            </p:spPr>
            <p:txBody>
              <a:bodyPr anchor="t"/>
              <a:p>
                <a:endParaRPr lang="zh-CN" altLang="en-US" b="1">
                  <a:latin typeface="微软雅黑" panose="020B0503020204020204" charset="-122"/>
                  <a:ea typeface="微软雅黑" panose="020B0503020204020204" charset="-122"/>
                </a:endParaRPr>
              </a:p>
            </p:txBody>
          </p:sp>
          <p:sp>
            <p:nvSpPr>
              <p:cNvPr id="8204" name="Line 10"/>
              <p:cNvSpPr/>
              <p:nvPr/>
            </p:nvSpPr>
            <p:spPr>
              <a:xfrm>
                <a:off x="1512" y="1637"/>
                <a:ext cx="0" cy="262"/>
              </a:xfrm>
              <a:prstGeom prst="line">
                <a:avLst/>
              </a:prstGeom>
              <a:ln w="15875" cap="flat" cmpd="sng">
                <a:solidFill>
                  <a:schemeClr val="tx1"/>
                </a:solidFill>
                <a:prstDash val="solid"/>
                <a:round/>
                <a:headEnd type="none" w="med" len="med"/>
                <a:tailEnd type="none" w="med" len="med"/>
              </a:ln>
            </p:spPr>
            <p:txBody>
              <a:bodyPr anchor="t"/>
              <a:p>
                <a:endParaRPr lang="zh-CN" altLang="en-US" b="1">
                  <a:latin typeface="微软雅黑" panose="020B0503020204020204" charset="-122"/>
                  <a:ea typeface="微软雅黑" panose="020B0503020204020204" charset="-122"/>
                </a:endParaRPr>
              </a:p>
            </p:txBody>
          </p:sp>
          <p:sp>
            <p:nvSpPr>
              <p:cNvPr id="8205" name="Line 11"/>
              <p:cNvSpPr/>
              <p:nvPr/>
            </p:nvSpPr>
            <p:spPr>
              <a:xfrm>
                <a:off x="2448" y="2053"/>
                <a:ext cx="0" cy="262"/>
              </a:xfrm>
              <a:prstGeom prst="line">
                <a:avLst/>
              </a:prstGeom>
              <a:ln w="15875" cap="flat" cmpd="sng">
                <a:solidFill>
                  <a:schemeClr val="tx1"/>
                </a:solidFill>
                <a:prstDash val="solid"/>
                <a:round/>
                <a:headEnd type="none" w="med" len="med"/>
                <a:tailEnd type="none" w="med" len="med"/>
              </a:ln>
            </p:spPr>
            <p:txBody>
              <a:bodyPr anchor="t"/>
              <a:p>
                <a:endParaRPr lang="zh-CN" altLang="en-US" b="1">
                  <a:latin typeface="微软雅黑" panose="020B0503020204020204" charset="-122"/>
                  <a:ea typeface="微软雅黑" panose="020B0503020204020204" charset="-122"/>
                </a:endParaRPr>
              </a:p>
            </p:txBody>
          </p:sp>
          <p:sp>
            <p:nvSpPr>
              <p:cNvPr id="8206" name="Text Box 12"/>
              <p:cNvSpPr txBox="1"/>
              <p:nvPr/>
            </p:nvSpPr>
            <p:spPr>
              <a:xfrm>
                <a:off x="624" y="2490"/>
                <a:ext cx="480" cy="90"/>
              </a:xfrm>
              <a:prstGeom prst="rect">
                <a:avLst/>
              </a:prstGeom>
              <a:noFill/>
              <a:ln w="9525">
                <a:noFill/>
              </a:ln>
            </p:spPr>
            <p:txBody>
              <a:bodyPr anchor="t">
                <a:spAutoFit/>
              </a:bodyPr>
              <a:p>
                <a:pPr>
                  <a:spcBef>
                    <a:spcPct val="50000"/>
                  </a:spcBef>
                </a:pPr>
                <a:r>
                  <a:rPr lang="zh-CN" altLang="en-US" sz="1400" b="1">
                    <a:latin typeface="微软雅黑" panose="020B0503020204020204" charset="-122"/>
                    <a:ea typeface="微软雅黑" panose="020B0503020204020204" charset="-122"/>
                  </a:rPr>
                  <a:t>引入期</a:t>
                </a:r>
                <a:endParaRPr lang="zh-CN" altLang="en-US" sz="1400" b="1">
                  <a:latin typeface="微软雅黑" panose="020B0503020204020204" charset="-122"/>
                  <a:ea typeface="微软雅黑" panose="020B0503020204020204" charset="-122"/>
                </a:endParaRPr>
              </a:p>
            </p:txBody>
          </p:sp>
          <p:sp>
            <p:nvSpPr>
              <p:cNvPr id="8207" name="Text Box 13"/>
              <p:cNvSpPr txBox="1"/>
              <p:nvPr/>
            </p:nvSpPr>
            <p:spPr>
              <a:xfrm>
                <a:off x="1574" y="1563"/>
                <a:ext cx="480" cy="90"/>
              </a:xfrm>
              <a:prstGeom prst="rect">
                <a:avLst/>
              </a:prstGeom>
              <a:noFill/>
              <a:ln w="9525">
                <a:noFill/>
              </a:ln>
            </p:spPr>
            <p:txBody>
              <a:bodyPr anchor="t">
                <a:spAutoFit/>
              </a:bodyPr>
              <a:p>
                <a:pPr>
                  <a:spcBef>
                    <a:spcPct val="50000"/>
                  </a:spcBef>
                </a:pPr>
                <a:r>
                  <a:rPr lang="zh-CN" altLang="en-US" sz="1400" b="1" dirty="0">
                    <a:latin typeface="微软雅黑" panose="020B0503020204020204" charset="-122"/>
                    <a:ea typeface="微软雅黑" panose="020B0503020204020204" charset="-122"/>
                  </a:rPr>
                  <a:t>成熟期</a:t>
                </a:r>
                <a:endParaRPr lang="zh-CN" altLang="en-US" sz="1400" b="1" dirty="0">
                  <a:latin typeface="微软雅黑" panose="020B0503020204020204" charset="-122"/>
                  <a:ea typeface="微软雅黑" panose="020B0503020204020204" charset="-122"/>
                </a:endParaRPr>
              </a:p>
            </p:txBody>
          </p:sp>
          <p:sp>
            <p:nvSpPr>
              <p:cNvPr id="8208" name="Text Box 14"/>
              <p:cNvSpPr txBox="1"/>
              <p:nvPr/>
            </p:nvSpPr>
            <p:spPr>
              <a:xfrm>
                <a:off x="959" y="2111"/>
                <a:ext cx="480" cy="90"/>
              </a:xfrm>
              <a:prstGeom prst="rect">
                <a:avLst/>
              </a:prstGeom>
              <a:noFill/>
              <a:ln w="9525">
                <a:noFill/>
              </a:ln>
            </p:spPr>
            <p:txBody>
              <a:bodyPr anchor="t">
                <a:spAutoFit/>
              </a:bodyPr>
              <a:p>
                <a:pPr>
                  <a:spcBef>
                    <a:spcPct val="50000"/>
                  </a:spcBef>
                </a:pPr>
                <a:r>
                  <a:rPr lang="zh-CN" altLang="en-US" sz="1400" b="1" dirty="0">
                    <a:latin typeface="微软雅黑" panose="020B0503020204020204" charset="-122"/>
                    <a:ea typeface="微软雅黑" panose="020B0503020204020204" charset="-122"/>
                  </a:rPr>
                  <a:t>成长期</a:t>
                </a:r>
                <a:endParaRPr lang="zh-CN" altLang="en-US" sz="1400" b="1" dirty="0">
                  <a:latin typeface="微软雅黑" panose="020B0503020204020204" charset="-122"/>
                  <a:ea typeface="微软雅黑" panose="020B0503020204020204" charset="-122"/>
                </a:endParaRPr>
              </a:p>
            </p:txBody>
          </p:sp>
          <p:sp>
            <p:nvSpPr>
              <p:cNvPr id="8209" name="Text Box 15"/>
              <p:cNvSpPr txBox="1"/>
              <p:nvPr/>
            </p:nvSpPr>
            <p:spPr>
              <a:xfrm>
                <a:off x="2064" y="1899"/>
                <a:ext cx="480" cy="154"/>
              </a:xfrm>
              <a:prstGeom prst="rect">
                <a:avLst/>
              </a:prstGeom>
              <a:noFill/>
              <a:ln w="9525">
                <a:noFill/>
              </a:ln>
            </p:spPr>
            <p:txBody>
              <a:bodyPr anchor="t">
                <a:spAutoFit/>
              </a:bodyPr>
              <a:p>
                <a:pPr>
                  <a:spcBef>
                    <a:spcPct val="50000"/>
                  </a:spcBef>
                </a:pPr>
                <a:r>
                  <a:rPr lang="zh-CN" altLang="en-US" sz="1400" b="1" dirty="0">
                    <a:latin typeface="微软雅黑" panose="020B0503020204020204" charset="-122"/>
                    <a:ea typeface="微软雅黑" panose="020B0503020204020204" charset="-122"/>
                  </a:rPr>
                  <a:t>	衰退期</a:t>
                </a:r>
                <a:endParaRPr lang="zh-CN" altLang="en-US" sz="1400" b="1" dirty="0">
                  <a:latin typeface="微软雅黑" panose="020B0503020204020204" charset="-122"/>
                  <a:ea typeface="微软雅黑" panose="020B0503020204020204" charset="-122"/>
                </a:endParaRPr>
              </a:p>
            </p:txBody>
          </p:sp>
          <p:sp>
            <p:nvSpPr>
              <p:cNvPr id="8210" name="Text Box 16"/>
              <p:cNvSpPr txBox="1"/>
              <p:nvPr/>
            </p:nvSpPr>
            <p:spPr>
              <a:xfrm>
                <a:off x="959" y="2833"/>
                <a:ext cx="1440" cy="117"/>
              </a:xfrm>
              <a:prstGeom prst="rect">
                <a:avLst/>
              </a:prstGeom>
              <a:noFill/>
              <a:ln w="9525">
                <a:noFill/>
              </a:ln>
            </p:spPr>
            <p:txBody>
              <a:bodyPr anchor="t">
                <a:spAutoFit/>
              </a:bodyPr>
              <a:p>
                <a:pPr>
                  <a:spcBef>
                    <a:spcPct val="50000"/>
                  </a:spcBef>
                </a:pPr>
                <a:r>
                  <a:rPr lang="zh-CN" altLang="en-US" sz="2000" b="1" dirty="0">
                    <a:latin typeface="微软雅黑" panose="020B0503020204020204" charset="-122"/>
                    <a:ea typeface="微软雅黑" panose="020B0503020204020204" charset="-122"/>
                  </a:rPr>
                  <a:t>行业生命周期曲线</a:t>
                </a:r>
                <a:endParaRPr lang="zh-CN" altLang="en-US" sz="2000" b="1" dirty="0">
                  <a:latin typeface="微软雅黑" panose="020B0503020204020204" charset="-122"/>
                  <a:ea typeface="微软雅黑" panose="020B0503020204020204" charset="-122"/>
                </a:endParaRPr>
              </a:p>
            </p:txBody>
          </p:sp>
        </p:grpSp>
        <p:grpSp>
          <p:nvGrpSpPr>
            <p:cNvPr id="17" name="组合 37"/>
            <p:cNvGrpSpPr/>
            <p:nvPr/>
          </p:nvGrpSpPr>
          <p:grpSpPr>
            <a:xfrm>
              <a:off x="1222" y="4109"/>
              <a:ext cx="3179" cy="1615"/>
              <a:chOff x="2991658" y="1239405"/>
              <a:chExt cx="2019137" cy="1025184"/>
            </a:xfrm>
            <a:solidFill>
              <a:srgbClr val="00B050"/>
            </a:solidFill>
          </p:grpSpPr>
          <p:sp>
            <p:nvSpPr>
              <p:cNvPr id="18" name="矩形 29"/>
              <p:cNvSpPr/>
              <p:nvPr/>
            </p:nvSpPr>
            <p:spPr>
              <a:xfrm>
                <a:off x="2991658" y="1239405"/>
                <a:ext cx="1867895" cy="369332"/>
              </a:xfrm>
              <a:prstGeom prst="rect">
                <a:avLst/>
              </a:prstGeom>
              <a:solidFill>
                <a:srgbClr val="99FF66"/>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a:spAutoFit/>
              </a:bodyPr>
              <a:p>
                <a:pPr fontAlgn="base"/>
                <a:r>
                  <a:rPr lang="zh-CN" altLang="en-US" b="1" strike="noStrike" noProof="1" dirty="0" smtClean="0">
                    <a:solidFill>
                      <a:schemeClr val="tx1"/>
                    </a:solidFill>
                  </a:rPr>
                  <a:t>软件开发行业</a:t>
                </a:r>
                <a:endParaRPr lang="zh-CN" altLang="en-US" b="1" strike="noStrike" noProof="1" dirty="0">
                  <a:solidFill>
                    <a:schemeClr val="tx1"/>
                  </a:solidFill>
                </a:endParaRPr>
              </a:p>
            </p:txBody>
          </p:sp>
          <p:sp>
            <p:nvSpPr>
              <p:cNvPr id="19" name="直接箭头连接符 32"/>
              <p:cNvSpPr>
                <a:stCxn id="18" idx="2"/>
              </p:cNvSpPr>
              <p:nvPr/>
            </p:nvSpPr>
            <p:spPr>
              <a:xfrm>
                <a:off x="3926008" y="1608736"/>
                <a:ext cx="1084787" cy="655853"/>
              </a:xfrm>
              <a:prstGeom prst="straightConnector1">
                <a:avLst/>
              </a:prstGeom>
              <a:grpFill/>
              <a:ln w="57150" cmpd="sng">
                <a:solidFill>
                  <a:srgbClr val="00FF00"/>
                </a:solidFill>
                <a:tailEnd type="triangle"/>
              </a:ln>
              <a:effectLst/>
            </p:spPr>
            <p:style>
              <a:lnRef idx="2">
                <a:schemeClr val="accent1"/>
              </a:lnRef>
              <a:fillRef idx="0">
                <a:schemeClr val="accent1"/>
              </a:fillRef>
              <a:effectRef idx="1">
                <a:schemeClr val="accent1"/>
              </a:effectRef>
              <a:fontRef idx="minor">
                <a:schemeClr val="tx1"/>
              </a:fontRef>
            </p:style>
          </p:sp>
        </p:grpSp>
        <p:grpSp>
          <p:nvGrpSpPr>
            <p:cNvPr id="8212" name="组合 38"/>
            <p:cNvGrpSpPr/>
            <p:nvPr/>
          </p:nvGrpSpPr>
          <p:grpSpPr>
            <a:xfrm>
              <a:off x="3304" y="8243"/>
              <a:ext cx="5130" cy="582"/>
              <a:chOff x="2387128" y="4999075"/>
              <a:chExt cx="3258316" cy="369332"/>
            </a:xfrm>
          </p:grpSpPr>
          <p:sp>
            <p:nvSpPr>
              <p:cNvPr id="21" name="矩形 30"/>
              <p:cNvSpPr/>
              <p:nvPr/>
            </p:nvSpPr>
            <p:spPr>
              <a:xfrm>
                <a:off x="3777549" y="4999075"/>
                <a:ext cx="1867895" cy="369332"/>
              </a:xfrm>
              <a:prstGeom prst="rect">
                <a:avLst/>
              </a:prstGeom>
              <a:solidFill>
                <a:schemeClr val="accent2">
                  <a:lumMod val="40000"/>
                  <a:lumOff val="60000"/>
                </a:schemeClr>
              </a:solidFill>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square">
                <a:spAutoFit/>
              </a:bodyPr>
              <a:p>
                <a:pPr fontAlgn="base"/>
                <a:r>
                  <a:rPr lang="zh-CN" altLang="en-US" b="1" strike="noStrike" noProof="1" dirty="0" smtClean="0">
                    <a:solidFill>
                      <a:schemeClr val="tx1"/>
                    </a:solidFill>
                  </a:rPr>
                  <a:t>软件测试行业</a:t>
                </a:r>
                <a:endParaRPr lang="zh-CN" altLang="en-US" b="1" strike="noStrike" noProof="1" dirty="0">
                  <a:solidFill>
                    <a:schemeClr val="tx1"/>
                  </a:solidFill>
                </a:endParaRPr>
              </a:p>
            </p:txBody>
          </p:sp>
          <p:sp>
            <p:nvSpPr>
              <p:cNvPr id="22" name="直接箭头连接符 34"/>
              <p:cNvSpPr>
                <a:stCxn id="21" idx="1"/>
              </p:cNvSpPr>
              <p:nvPr/>
            </p:nvSpPr>
            <p:spPr>
              <a:xfrm flipH="1">
                <a:off x="2387128" y="5183741"/>
                <a:ext cx="1390787" cy="0"/>
              </a:xfrm>
              <a:prstGeom prst="straightConnector1">
                <a:avLst/>
              </a:prstGeom>
              <a:ln>
                <a:solidFill>
                  <a:schemeClr val="accent2">
                    <a:lumMod val="40000"/>
                    <a:lumOff val="60000"/>
                  </a:schemeClr>
                </a:solidFill>
                <a:tailEnd type="triangle"/>
              </a:ln>
            </p:spPr>
            <p:style>
              <a:lnRef idx="3">
                <a:schemeClr val="accent2"/>
              </a:lnRef>
              <a:fillRef idx="0">
                <a:schemeClr val="accent2"/>
              </a:fillRef>
              <a:effectRef idx="2">
                <a:schemeClr val="accent2"/>
              </a:effectRef>
              <a:fontRef idx="minor">
                <a:schemeClr val="tx1"/>
              </a:fontRef>
            </p:style>
          </p:sp>
        </p:grpSp>
      </p:grpSp>
      <p:sp>
        <p:nvSpPr>
          <p:cNvPr id="27" name="Rectangle 26"/>
          <p:cNvSpPr/>
          <p:nvPr/>
        </p:nvSpPr>
        <p:spPr>
          <a:xfrm>
            <a:off x="5435600" y="909638"/>
            <a:ext cx="3187700" cy="1131888"/>
          </a:xfrm>
          <a:prstGeom prst="rect">
            <a:avLst/>
          </a:prstGeom>
          <a:solidFill>
            <a:srgbClr val="FFCCFF"/>
          </a:solidFill>
          <a:ln>
            <a:solidFill>
              <a:srgbClr val="FFCCFF"/>
            </a:solidFill>
          </a:ln>
          <a:effectLst/>
        </p:spPr>
        <p:style>
          <a:lnRef idx="1">
            <a:schemeClr val="accent1"/>
          </a:lnRef>
          <a:fillRef idx="3">
            <a:schemeClr val="accent1"/>
          </a:fillRef>
          <a:effectRef idx="2">
            <a:schemeClr val="accent1"/>
          </a:effectRef>
          <a:fontRef idx="minor">
            <a:schemeClr val="lt1"/>
          </a:fontRef>
        </p:style>
        <p:txBody>
          <a:bodyPr rtlCol="0" anchor="ctr"/>
          <a:p>
            <a:pPr marL="0" lvl="1" algn="ctr" fontAlgn="base"/>
            <a:r>
              <a:rPr lang="zh-CN" altLang="en-US" sz="2000" b="1" strike="noStrike" noProof="1" dirty="0">
                <a:solidFill>
                  <a:srgbClr val="FF0000"/>
                </a:solidFill>
                <a:latin typeface="宋体" panose="02010600030101010101" pitchFamily="2" charset="-122"/>
              </a:rPr>
              <a:t>软件测试是一个朝阳</a:t>
            </a:r>
            <a:r>
              <a:rPr lang="zh-CN" altLang="en-US" sz="2000" b="1" strike="noStrike" noProof="1" dirty="0" smtClean="0">
                <a:solidFill>
                  <a:srgbClr val="FF0000"/>
                </a:solidFill>
                <a:latin typeface="宋体" panose="02010600030101010101" pitchFamily="2" charset="-122"/>
              </a:rPr>
              <a:t>行业</a:t>
            </a:r>
            <a:endParaRPr lang="zh-CN" altLang="en-US" sz="2000" b="1" strike="noStrike" noProof="1" dirty="0" smtClean="0">
              <a:solidFill>
                <a:srgbClr val="FF0000"/>
              </a:solidFill>
              <a:latin typeface="宋体" panose="02010600030101010101" pitchFamily="2" charset="-122"/>
            </a:endParaRPr>
          </a:p>
          <a:p>
            <a:pPr marL="0" lvl="1" algn="ctr" fontAlgn="base"/>
            <a:r>
              <a:rPr lang="zh-CN" altLang="en-US" sz="2000" b="1" strike="noStrike" noProof="1" dirty="0" smtClean="0">
                <a:solidFill>
                  <a:srgbClr val="FF0000"/>
                </a:solidFill>
                <a:latin typeface="宋体" panose="02010600030101010101" pitchFamily="2" charset="-122"/>
              </a:rPr>
              <a:t>需求量大，前景广阔</a:t>
            </a:r>
            <a:endParaRPr lang="zh-CN" altLang="en-US" sz="2000" b="1" strike="noStrike" noProof="1" dirty="0" smtClean="0">
              <a:solidFill>
                <a:srgbClr val="FF0000"/>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linds(horizontal)">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blinds(horizontal)">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7" dur="500"/>
                                        <p:tgtEl>
                                          <p:spTgt spid="8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4"/>
          <p:cNvPicPr>
            <a:picLocks noChangeAspect="1"/>
          </p:cNvPicPr>
          <p:nvPr/>
        </p:nvPicPr>
        <p:blipFill>
          <a:blip r:embed="rId1"/>
          <a:stretch>
            <a:fillRect/>
          </a:stretch>
        </p:blipFill>
        <p:spPr>
          <a:xfrm>
            <a:off x="11113" y="-29527"/>
            <a:ext cx="9131300" cy="522287"/>
          </a:xfrm>
          <a:prstGeom prst="rect">
            <a:avLst/>
          </a:prstGeom>
          <a:noFill/>
          <a:ln w="9525">
            <a:noFill/>
          </a:ln>
        </p:spPr>
      </p:pic>
      <p:pic>
        <p:nvPicPr>
          <p:cNvPr id="9218" name="图片 1"/>
          <p:cNvPicPr>
            <a:picLocks noChangeAspect="1"/>
          </p:cNvPicPr>
          <p:nvPr/>
        </p:nvPicPr>
        <p:blipFill>
          <a:blip r:embed="rId2"/>
          <a:srcRect b="68879"/>
          <a:stretch>
            <a:fillRect/>
          </a:stretch>
        </p:blipFill>
        <p:spPr>
          <a:xfrm>
            <a:off x="11430" y="492760"/>
            <a:ext cx="9021445" cy="1622425"/>
          </a:xfrm>
          <a:prstGeom prst="rect">
            <a:avLst/>
          </a:prstGeom>
          <a:noFill/>
          <a:ln w="9525">
            <a:noFill/>
          </a:ln>
        </p:spPr>
      </p:pic>
      <p:pic>
        <p:nvPicPr>
          <p:cNvPr id="3" name="图片 2"/>
          <p:cNvPicPr>
            <a:picLocks noChangeAspect="1"/>
          </p:cNvPicPr>
          <p:nvPr/>
        </p:nvPicPr>
        <p:blipFill>
          <a:blip r:embed="rId3"/>
          <a:stretch>
            <a:fillRect/>
          </a:stretch>
        </p:blipFill>
        <p:spPr>
          <a:xfrm>
            <a:off x="109855" y="2016760"/>
            <a:ext cx="8040241" cy="482593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内容占位符 5121"/>
          <p:cNvSpPr>
            <a:spLocks noGrp="1" noRot="1"/>
          </p:cNvSpPr>
          <p:nvPr>
            <p:ph idx="1"/>
          </p:nvPr>
        </p:nvSpPr>
        <p:spPr>
          <a:xfrm>
            <a:off x="900113" y="1557338"/>
            <a:ext cx="7488237" cy="5105400"/>
          </a:xfrm>
        </p:spPr>
        <p:txBody>
          <a:bodyPr anchor="t"/>
          <a:p>
            <a:pPr>
              <a:buNone/>
            </a:pPr>
            <a:endParaRPr lang="en-US" altLang="zh-CN" sz="800"/>
          </a:p>
          <a:p>
            <a:pPr>
              <a:spcBef>
                <a:spcPct val="10000"/>
              </a:spcBef>
              <a:buNone/>
            </a:pPr>
            <a:r>
              <a:rPr lang="zh-CN" altLang="en-US" sz="4400" u="sng">
                <a:solidFill>
                  <a:srgbClr val="FF0000"/>
                </a:solidFill>
                <a:latin typeface="楷体_GB2312" pitchFamily="1" charset="-122"/>
              </a:rPr>
              <a:t>课程目标</a:t>
            </a:r>
            <a:endParaRPr lang="zh-CN" altLang="en-US" sz="4400" u="sng">
              <a:solidFill>
                <a:srgbClr val="FF0000"/>
              </a:solidFill>
              <a:latin typeface="楷体_GB2312" pitchFamily="1" charset="-122"/>
            </a:endParaRPr>
          </a:p>
          <a:p>
            <a:pPr>
              <a:spcBef>
                <a:spcPct val="10000"/>
              </a:spcBef>
              <a:buNone/>
            </a:pPr>
            <a:endParaRPr lang="zh-CN" altLang="en-US" sz="1900" u="sng">
              <a:solidFill>
                <a:srgbClr val="FF0000"/>
              </a:solidFill>
              <a:latin typeface="楷体_GB2312" pitchFamily="1" charset="-122"/>
            </a:endParaRPr>
          </a:p>
          <a:p>
            <a:pPr>
              <a:spcBef>
                <a:spcPct val="10000"/>
              </a:spcBef>
              <a:buChar char="•"/>
            </a:pPr>
            <a:r>
              <a:rPr lang="zh-CN" altLang="en-US" sz="4000"/>
              <a:t>掌握软件测试的基本概念、基本理论和基础方法</a:t>
            </a:r>
            <a:endParaRPr lang="zh-CN" altLang="en-US" sz="4000"/>
          </a:p>
          <a:p>
            <a:pPr>
              <a:spcBef>
                <a:spcPct val="10000"/>
              </a:spcBef>
              <a:buNone/>
            </a:pPr>
            <a:endParaRPr lang="zh-CN" altLang="en-US" sz="800">
              <a:latin typeface="楷体_GB2312" pitchFamily="1" charset="-122"/>
            </a:endParaRPr>
          </a:p>
          <a:p>
            <a:pPr>
              <a:spcBef>
                <a:spcPct val="10000"/>
              </a:spcBef>
              <a:buChar char="•"/>
            </a:pPr>
            <a:r>
              <a:rPr lang="zh-CN" altLang="en-US" sz="4000"/>
              <a:t>能够应用所学到的软件测试方法初步解决实际软件系统的测试工作的问题</a:t>
            </a:r>
            <a:r>
              <a:rPr lang="zh-CN" altLang="en-US"/>
              <a:t> </a:t>
            </a:r>
            <a:endParaRPr lang="zh-CN" altLang="en-US"/>
          </a:p>
        </p:txBody>
      </p:sp>
      <p:sp>
        <p:nvSpPr>
          <p:cNvPr id="10242" name="矩形 5122"/>
          <p:cNvSpPr/>
          <p:nvPr/>
        </p:nvSpPr>
        <p:spPr>
          <a:xfrm>
            <a:off x="457200" y="122238"/>
            <a:ext cx="8002588" cy="1295400"/>
          </a:xfrm>
          <a:prstGeom prst="rect">
            <a:avLst/>
          </a:prstGeom>
          <a:noFill/>
          <a:ln w="9525">
            <a:noFill/>
          </a:ln>
        </p:spPr>
        <p:txBody>
          <a:bodyPr anchor="b"/>
          <a:p>
            <a:pPr algn="ctr"/>
            <a:r>
              <a:rPr lang="zh-CN" altLang="en-US" sz="6600" b="1">
                <a:solidFill>
                  <a:schemeClr val="tx2"/>
                </a:solidFill>
                <a:latin typeface="Arial" panose="020B0604020202020204" pitchFamily="34" charset="0"/>
                <a:ea typeface="楷体_GB2312" pitchFamily="1" charset="-122"/>
              </a:rPr>
              <a:t>软件测试</a:t>
            </a:r>
            <a:r>
              <a:rPr lang="en-US" altLang="zh-CN" sz="6600" b="1">
                <a:solidFill>
                  <a:schemeClr val="tx2"/>
                </a:solidFill>
                <a:latin typeface="Arial" panose="020B0604020202020204" pitchFamily="34" charset="0"/>
                <a:ea typeface="楷体_GB2312" pitchFamily="1" charset="-122"/>
              </a:rPr>
              <a:t>(A)</a:t>
            </a:r>
            <a:endParaRPr lang="en-US" altLang="zh-CN" sz="6600" b="1">
              <a:solidFill>
                <a:schemeClr val="tx2"/>
              </a:solidFill>
              <a:latin typeface="Arial" panose="020B060402020202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2">
                                            <p:txEl>
                                              <p:charRg st="1" end="6"/>
                                            </p:txEl>
                                          </p:spTgt>
                                        </p:tgtEl>
                                        <p:attrNameLst>
                                          <p:attrName>style.visibility</p:attrName>
                                        </p:attrNameLst>
                                      </p:cBhvr>
                                      <p:to>
                                        <p:strVal val="visible"/>
                                      </p:to>
                                    </p:set>
                                    <p:anim calcmode="lin" valueType="num">
                                      <p:cBhvr additive="base">
                                        <p:cTn id="7" dur="500" fill="hold"/>
                                        <p:tgtEl>
                                          <p:spTgt spid="5122">
                                            <p:txEl>
                                              <p:charRg st="1" end="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2">
                                            <p:txEl>
                                              <p:charRg st="1" end="6"/>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122">
                                            <p:txEl>
                                              <p:charRg st="7" end="29"/>
                                            </p:txEl>
                                          </p:spTgt>
                                        </p:tgtEl>
                                        <p:attrNameLst>
                                          <p:attrName>style.visibility</p:attrName>
                                        </p:attrNameLst>
                                      </p:cBhvr>
                                      <p:to>
                                        <p:strVal val="visible"/>
                                      </p:to>
                                    </p:set>
                                    <p:anim calcmode="lin" valueType="num">
                                      <p:cBhvr additive="base">
                                        <p:cTn id="11" dur="500" fill="hold"/>
                                        <p:tgtEl>
                                          <p:spTgt spid="5122">
                                            <p:txEl>
                                              <p:charRg st="7" end="29"/>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122">
                                            <p:txEl>
                                              <p:charRg st="7" end="29"/>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22">
                                            <p:txEl>
                                              <p:charRg st="30" end="64"/>
                                            </p:txEl>
                                          </p:spTgt>
                                        </p:tgtEl>
                                        <p:attrNameLst>
                                          <p:attrName>style.visibility</p:attrName>
                                        </p:attrNameLst>
                                      </p:cBhvr>
                                      <p:to>
                                        <p:strVal val="visible"/>
                                      </p:to>
                                    </p:set>
                                    <p:anim calcmode="lin" valueType="num">
                                      <p:cBhvr additive="base">
                                        <p:cTn id="15" dur="500" fill="hold"/>
                                        <p:tgtEl>
                                          <p:spTgt spid="5122">
                                            <p:txEl>
                                              <p:charRg st="30" end="64"/>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122">
                                            <p:txEl>
                                              <p:charRg st="30" end="6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p:bldLst>
  </p:timing>
</p:sld>
</file>

<file path=ppt/tags/tag1.xml><?xml version="1.0" encoding="utf-8"?>
<p:tagLst xmlns:p="http://schemas.openxmlformats.org/presentationml/2006/main">
  <p:tag name="KSO_WM_SLIDE_MODEL_TYPE" val="timeline"/>
</p:tagLst>
</file>

<file path=ppt/tags/tag2.xml><?xml version="1.0" encoding="utf-8"?>
<p:tagLst xmlns:p="http://schemas.openxmlformats.org/presentationml/2006/main">
  <p:tag name="KSO_WM_UNIT_PLACING_PICTURE_USER_VIEWPORT" val="{&quot;height&quot;:7405,&quot;width&quot;:12020}"/>
</p:tagLst>
</file>

<file path=ppt/tags/tag3.xml><?xml version="1.0" encoding="utf-8"?>
<p:tagLst xmlns:p="http://schemas.openxmlformats.org/presentationml/2006/main">
  <p:tag name="KSO_WM_UNIT_PLACING_PICTURE_USER_VIEWPORT" val="{&quot;height&quot;:5665,&quot;width&quot;:11105}"/>
</p:tagLst>
</file>

<file path=ppt/theme/theme1.xml><?xml version="1.0" encoding="utf-8"?>
<a:theme xmlns:a="http://schemas.openxmlformats.org/drawingml/2006/main" name="古瓶荷花">
  <a:themeElements>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
        <a:dk1>
          <a:srgbClr val="007A77"/>
        </a:dk1>
        <a:lt1>
          <a:srgbClr val="EFF6EE"/>
        </a:lt1>
        <a:dk2>
          <a:srgbClr val="0066CC"/>
        </a:dk2>
        <a:lt2>
          <a:srgbClr val="C0C0C0"/>
        </a:lt2>
        <a:accent1>
          <a:srgbClr val="E7EEE6"/>
        </a:accent1>
        <a:accent2>
          <a:srgbClr val="FF9933"/>
        </a:accent2>
        <a:accent3>
          <a:srgbClr val="F5FAF5"/>
        </a:accent3>
        <a:accent4>
          <a:srgbClr val="006866"/>
        </a:accent4>
        <a:accent5>
          <a:srgbClr val="F1F5F0"/>
        </a:accent5>
        <a:accent6>
          <a:srgbClr val="E589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B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9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
        <a:dk1>
          <a:srgbClr val="636395"/>
        </a:dk1>
        <a:lt1>
          <a:srgbClr val="FFE2C5"/>
        </a:lt1>
        <a:dk2>
          <a:srgbClr val="000000"/>
        </a:dk2>
        <a:lt2>
          <a:srgbClr val="C0C0C0"/>
        </a:lt2>
        <a:accent1>
          <a:srgbClr val="FFE1E1"/>
        </a:accent1>
        <a:accent2>
          <a:srgbClr val="FF9933"/>
        </a:accent2>
        <a:accent3>
          <a:srgbClr val="FFEEDE"/>
        </a:accent3>
        <a:accent4>
          <a:srgbClr val="545480"/>
        </a:accent4>
        <a:accent5>
          <a:srgbClr val="FFEDED"/>
        </a:accent5>
        <a:accent6>
          <a:srgbClr val="E589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
        <a:dk1>
          <a:srgbClr val="626292"/>
        </a:dk1>
        <a:lt1>
          <a:srgbClr val="CCECFF"/>
        </a:lt1>
        <a:dk2>
          <a:srgbClr val="3333CC"/>
        </a:dk2>
        <a:lt2>
          <a:srgbClr val="C0C0C0"/>
        </a:lt2>
        <a:accent1>
          <a:srgbClr val="D9F1FF"/>
        </a:accent1>
        <a:accent2>
          <a:srgbClr val="FF9900"/>
        </a:accent2>
        <a:accent3>
          <a:srgbClr val="E2F4FF"/>
        </a:accent3>
        <a:accent4>
          <a:srgbClr val="53537D"/>
        </a:accent4>
        <a:accent5>
          <a:srgbClr val="E9F7FF"/>
        </a:accent5>
        <a:accent6>
          <a:srgbClr val="E589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
        <a:dk1>
          <a:srgbClr val="0066CC"/>
        </a:dk1>
        <a:lt1>
          <a:srgbClr val="FFE1E1"/>
        </a:lt1>
        <a:dk2>
          <a:srgbClr val="006600"/>
        </a:dk2>
        <a:lt2>
          <a:srgbClr val="C0C0C0"/>
        </a:lt2>
        <a:accent1>
          <a:srgbClr val="FFFFCC"/>
        </a:accent1>
        <a:accent2>
          <a:srgbClr val="009999"/>
        </a:accent2>
        <a:accent3>
          <a:srgbClr val="FFEDED"/>
        </a:accent3>
        <a:accent4>
          <a:srgbClr val="0057AF"/>
        </a:accent4>
        <a:accent5>
          <a:srgbClr val="FFFFE2"/>
        </a:accent5>
        <a:accent6>
          <a:srgbClr val="008989"/>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
        <a:dk1>
          <a:srgbClr val="292929"/>
        </a:dk1>
        <a:lt1>
          <a:srgbClr val="DDDDDD"/>
        </a:lt1>
        <a:dk2>
          <a:srgbClr val="0066CC"/>
        </a:dk2>
        <a:lt2>
          <a:srgbClr val="B2B2B2"/>
        </a:lt2>
        <a:accent1>
          <a:srgbClr val="CACADC"/>
        </a:accent1>
        <a:accent2>
          <a:srgbClr val="FFCC00"/>
        </a:accent2>
        <a:accent3>
          <a:srgbClr val="EBEBEB"/>
        </a:accent3>
        <a:accent4>
          <a:srgbClr val="222222"/>
        </a:accent4>
        <a:accent5>
          <a:srgbClr val="E1E1EA"/>
        </a:accent5>
        <a:accent6>
          <a:srgbClr val="E5B7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0</TotalTime>
  <Words>7927</Words>
  <Application>WPS 演示</Application>
  <PresentationFormat>在屏幕上显示</PresentationFormat>
  <Paragraphs>716</Paragraphs>
  <Slides>69</Slides>
  <Notes>10</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3</vt:i4>
      </vt:variant>
      <vt:variant>
        <vt:lpstr>幻灯片标题</vt:lpstr>
      </vt:variant>
      <vt:variant>
        <vt:i4>69</vt:i4>
      </vt:variant>
    </vt:vector>
  </HeadingPairs>
  <TitlesOfParts>
    <vt:vector size="95" baseType="lpstr">
      <vt:lpstr>Arial</vt:lpstr>
      <vt:lpstr>宋体</vt:lpstr>
      <vt:lpstr>Wingdings</vt:lpstr>
      <vt:lpstr>楷体_GB2312</vt:lpstr>
      <vt:lpstr>新宋体</vt:lpstr>
      <vt:lpstr>Times New Roman</vt:lpstr>
      <vt:lpstr>微软雅黑</vt:lpstr>
      <vt:lpstr>HP Simplified</vt:lpstr>
      <vt:lpstr>Segoe Print</vt:lpstr>
      <vt:lpstr>HP Simplified</vt:lpstr>
      <vt:lpstr>黑体</vt:lpstr>
      <vt:lpstr>隶书</vt:lpstr>
      <vt:lpstr>Calibri</vt:lpstr>
      <vt:lpstr>华文新魏</vt:lpstr>
      <vt:lpstr>Wingdings</vt:lpstr>
      <vt:lpstr>Arial Unicode MS</vt:lpstr>
      <vt:lpstr>华文行楷</vt:lpstr>
      <vt:lpstr>Verdana</vt:lpstr>
      <vt:lpstr>Symbol</vt:lpstr>
      <vt:lpstr>楷体</vt:lpstr>
      <vt:lpstr>Calibri</vt:lpstr>
      <vt:lpstr>Comic Sans MS</vt:lpstr>
      <vt:lpstr>古瓶荷花</vt:lpstr>
      <vt:lpstr>Excel.Chart.8</vt:lpstr>
      <vt:lpstr>Word.Picture.8</vt:lpstr>
      <vt:lpstr>Word.Picture.8</vt:lpstr>
      <vt:lpstr>PowerPoint 演示文稿</vt:lpstr>
      <vt:lpstr>PowerPoint 演示文稿</vt:lpstr>
      <vt:lpstr>PowerPoint 演示文稿</vt:lpstr>
      <vt:lpstr>课程定位</vt:lpstr>
      <vt:lpstr>软件测试必要性</vt:lpstr>
      <vt:lpstr>软件测试行业—国外</vt:lpstr>
      <vt:lpstr>软件测试行业—国内</vt:lpstr>
      <vt:lpstr>PowerPoint 演示文稿</vt:lpstr>
      <vt:lpstr>PowerPoint 演示文稿</vt:lpstr>
      <vt:lpstr>PowerPoint 演示文稿</vt:lpstr>
      <vt:lpstr>PowerPoint 演示文稿</vt:lpstr>
      <vt:lpstr>PowerPoint 演示文稿</vt:lpstr>
      <vt:lpstr>课程计划考核方式</vt:lpstr>
      <vt:lpstr>PowerPoint 演示文稿</vt:lpstr>
      <vt:lpstr>PowerPoint 演示文稿</vt:lpstr>
      <vt:lpstr>PowerPoint 演示文稿</vt:lpstr>
      <vt:lpstr>第一章   软件测试概述</vt:lpstr>
      <vt:lpstr>PowerPoint 演示文稿</vt:lpstr>
      <vt:lpstr>1.1 软件、软件危机和软件工程</vt:lpstr>
      <vt:lpstr>PowerPoint 演示文稿</vt:lpstr>
      <vt:lpstr>1.1 软件、软件危机和软件工程</vt:lpstr>
      <vt:lpstr>1.1 软件、软件危机和软件工程</vt:lpstr>
      <vt:lpstr>1.1 软件、软件危机和软件工程</vt:lpstr>
      <vt:lpstr>1.1 软件、软件危机和软件工程</vt:lpstr>
      <vt:lpstr>1.1 软件、软件危机和软件工程</vt:lpstr>
      <vt:lpstr>1.1 软件、软件危机和软件工程</vt:lpstr>
      <vt:lpstr>1.1 软件、软件危机和软件工程</vt:lpstr>
      <vt:lpstr>PowerPoint 演示文稿</vt:lpstr>
      <vt:lpstr>1.1 软件、软件危机和软件工程</vt:lpstr>
      <vt:lpstr>1.1 软件、软件危机和软件工程</vt:lpstr>
      <vt:lpstr>1.2 软件缺陷与软件故障</vt:lpstr>
      <vt:lpstr>PowerPoint 演示文稿</vt:lpstr>
      <vt:lpstr>PowerPoint 演示文稿</vt:lpstr>
      <vt:lpstr>1.2 软件缺陷与软件故障</vt:lpstr>
      <vt:lpstr>PowerPoint 演示文稿</vt:lpstr>
      <vt:lpstr>PowerPoint 演示文稿</vt:lpstr>
      <vt:lpstr>PowerPoint 演示文稿</vt:lpstr>
      <vt:lpstr>PowerPoint 演示文稿</vt:lpstr>
      <vt:lpstr>PowerPoint 演示文稿</vt:lpstr>
      <vt:lpstr>PowerPoint 演示文稿</vt:lpstr>
      <vt:lpstr>1.2 软件缺陷与软件故障</vt:lpstr>
      <vt:lpstr>软件缺陷的根源-信息传递误差</vt:lpstr>
      <vt:lpstr>软件缺陷的根源-时间压力</vt:lpstr>
      <vt:lpstr>1.3 软件测试的概念 P7</vt:lpstr>
      <vt:lpstr>1.3 软件测试的概念</vt:lpstr>
      <vt:lpstr>1.3 软件测试的概念</vt:lpstr>
      <vt:lpstr>软件缺陷构成 </vt:lpstr>
      <vt:lpstr>缺陷成本</vt:lpstr>
      <vt:lpstr>1.3 软件测试的概念</vt:lpstr>
      <vt:lpstr>1.3 软件测试的概念</vt:lpstr>
      <vt:lpstr>1.3 软件测试的概念</vt:lpstr>
      <vt:lpstr>1.3 软件测试的概念</vt:lpstr>
      <vt:lpstr>1.3 软件测试的概念</vt:lpstr>
      <vt:lpstr>1.3 软件测试的概念</vt:lpstr>
      <vt:lpstr>1.3 软件测试的概念</vt:lpstr>
      <vt:lpstr>1.3 软件测试的概念</vt:lpstr>
      <vt:lpstr>1.3 软件测试的概念</vt:lpstr>
      <vt:lpstr>1.3 软件测试的概念</vt:lpstr>
      <vt:lpstr>1.3 软件测试的概念</vt:lpstr>
      <vt:lpstr>1.3 软件测试的概念</vt:lpstr>
      <vt:lpstr>1.3 软件测试的概念</vt:lpstr>
      <vt:lpstr>1.4 软件质量与质量模型</vt:lpstr>
      <vt:lpstr>1.4 软件质量与质量模型</vt:lpstr>
      <vt:lpstr>1.4 软件质量与质量模型</vt:lpstr>
      <vt:lpstr>1.4 软件质量与质量模型</vt:lpstr>
      <vt:lpstr>PowerPoint 演示文稿</vt:lpstr>
      <vt:lpstr>1.4 软件质量与质量模型</vt:lpstr>
      <vt:lpstr>1.4 软件质量与质量模型</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CN=文秘人员/OU=计划财务处/OU=山东理工大学/O=sdlg</dc:creator>
  <cp:lastModifiedBy>陈传达</cp:lastModifiedBy>
  <cp:revision>698</cp:revision>
  <dcterms:created xsi:type="dcterms:W3CDTF">2008-01-29T12:51:00Z</dcterms:created>
  <dcterms:modified xsi:type="dcterms:W3CDTF">2020-09-09T11:55:40Z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